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449" r:id="rId2"/>
    <p:sldId id="895" r:id="rId3"/>
    <p:sldId id="896" r:id="rId4"/>
    <p:sldId id="853" r:id="rId5"/>
    <p:sldId id="897" r:id="rId6"/>
    <p:sldId id="854" r:id="rId7"/>
    <p:sldId id="892" r:id="rId8"/>
    <p:sldId id="753" r:id="rId9"/>
    <p:sldId id="790" r:id="rId10"/>
    <p:sldId id="864" r:id="rId11"/>
    <p:sldId id="865" r:id="rId12"/>
    <p:sldId id="867" r:id="rId13"/>
    <p:sldId id="866" r:id="rId14"/>
    <p:sldId id="799" r:id="rId15"/>
    <p:sldId id="752" r:id="rId16"/>
    <p:sldId id="762" r:id="rId17"/>
    <p:sldId id="869" r:id="rId18"/>
    <p:sldId id="760" r:id="rId19"/>
    <p:sldId id="764" r:id="rId20"/>
    <p:sldId id="761" r:id="rId21"/>
    <p:sldId id="800" r:id="rId22"/>
    <p:sldId id="765" r:id="rId23"/>
    <p:sldId id="766" r:id="rId24"/>
    <p:sldId id="767" r:id="rId25"/>
    <p:sldId id="792" r:id="rId26"/>
    <p:sldId id="793" r:id="rId27"/>
    <p:sldId id="768" r:id="rId28"/>
    <p:sldId id="769" r:id="rId29"/>
    <p:sldId id="770" r:id="rId30"/>
    <p:sldId id="772" r:id="rId31"/>
    <p:sldId id="774" r:id="rId32"/>
    <p:sldId id="913" r:id="rId33"/>
    <p:sldId id="871" r:id="rId34"/>
    <p:sldId id="891" r:id="rId35"/>
    <p:sldId id="873" r:id="rId36"/>
    <p:sldId id="872" r:id="rId37"/>
    <p:sldId id="874" r:id="rId38"/>
    <p:sldId id="875" r:id="rId39"/>
    <p:sldId id="876" r:id="rId40"/>
    <p:sldId id="877" r:id="rId41"/>
    <p:sldId id="879" r:id="rId42"/>
    <p:sldId id="880" r:id="rId43"/>
    <p:sldId id="881" r:id="rId44"/>
    <p:sldId id="882" r:id="rId45"/>
    <p:sldId id="883" r:id="rId46"/>
    <p:sldId id="884" r:id="rId47"/>
    <p:sldId id="885" r:id="rId48"/>
    <p:sldId id="886" r:id="rId49"/>
    <p:sldId id="887" r:id="rId50"/>
    <p:sldId id="888" r:id="rId51"/>
    <p:sldId id="890" r:id="rId52"/>
    <p:sldId id="893" r:id="rId53"/>
    <p:sldId id="914" r:id="rId54"/>
    <p:sldId id="868" r:id="rId55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30A0"/>
    <a:srgbClr val="6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76" autoAdjust="0"/>
    <p:restoredTop sz="94101" autoAdjust="0"/>
  </p:normalViewPr>
  <p:slideViewPr>
    <p:cSldViewPr snapToGrid="0" snapToObjects="1">
      <p:cViewPr varScale="1">
        <p:scale>
          <a:sx n="78" d="100"/>
          <a:sy n="78" d="100"/>
        </p:scale>
        <p:origin x="176" y="840"/>
      </p:cViewPr>
      <p:guideLst>
        <p:guide orient="horz" pos="2160"/>
        <p:guide pos="384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EE1DA-840E-6543-BEAD-91A93C06B91F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E65A6-6740-BD4D-A07A-16A68CD8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93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A1E76-263A-EA41-8747-355644E66B70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5063E-2CB1-6948-B554-100AB3555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51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5063E-2CB1-6948-B554-100AB35550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37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BD1991C-1D00-144F-B590-355BA78E7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243F4D1-87D7-3745-8710-9D4321E838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CECB417-9D70-584D-BDEE-E0B2338A4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26A68B-6199-AF44-B9A5-1767B750450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81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BD1991C-1D00-144F-B590-355BA78E7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243F4D1-87D7-3745-8710-9D4321E838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CECB417-9D70-584D-BDEE-E0B2338A4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26A68B-6199-AF44-B9A5-1767B750450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20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BD1991C-1D00-144F-B590-355BA78E7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243F4D1-87D7-3745-8710-9D4321E838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CECB417-9D70-584D-BDEE-E0B2338A4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26A68B-6199-AF44-B9A5-1767B750450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6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BD1991C-1D00-144F-B590-355BA78E7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243F4D1-87D7-3745-8710-9D4321E838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CECB417-9D70-584D-BDEE-E0B2338A4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26A68B-6199-AF44-B9A5-1767B750450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0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BD1991C-1D00-144F-B590-355BA78E7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243F4D1-87D7-3745-8710-9D4321E838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CECB417-9D70-584D-BDEE-E0B2338A4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26A68B-6199-AF44-B9A5-1767B750450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60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BD1991C-1D00-144F-B590-355BA78E7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243F4D1-87D7-3745-8710-9D4321E838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CECB417-9D70-584D-BDEE-E0B2338A4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26A68B-6199-AF44-B9A5-1767B750450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14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BD1991C-1D00-144F-B590-355BA78E7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C243F4D1-87D7-3745-8710-9D4321E838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5CECB417-9D70-584D-BDEE-E0B2338A4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26A68B-6199-AF44-B9A5-1767B750450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29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063E-2CB1-6948-B554-100AB35550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7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063E-2CB1-6948-B554-100AB35550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7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063E-2CB1-6948-B554-100AB35550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3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93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063E-2CB1-6948-B554-100AB35550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92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50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83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76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96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5063E-2CB1-6948-B554-100AB35550F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8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67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9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7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4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09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1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7FE242FF-1778-7146-887D-1D32ACC6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097D60AD-3879-1643-B82A-24AE3AEC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EF0049D9-45A1-C045-B993-9EBD4FE0C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B0D948-888D-B44F-BA2D-4A34EB3EF06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16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926F-8948-8F48-A6D7-A1FEB0EB3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611A8-544C-6745-A3BF-A8ACA9046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7C0A-F958-D948-84C1-6D84BB95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FF8DF-81CE-C446-9DCB-36476F266BF2}" type="datetime1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7167-8191-4948-87DA-B8035B0D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0F8F3-B091-A644-9465-6F12323F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3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050E-D56C-4E4C-AB3A-69666A55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8B533-E12D-5149-B675-C3EDCC8DC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5695C-DFF4-DA4C-8A12-28E85148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DD8A8-92E6-8A42-989A-67216129D3B6}" type="datetime1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2F3F-FD3E-5D4B-B933-08287334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1CE9C-6C5A-144C-9AED-EFEEC7E6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FAC60-E280-1941-A69A-D5D9242E1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31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A9D6-40F4-C747-A623-7B988F046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9" y="365131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C4019-74E3-7F44-98DD-AFAC78CB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DF7E-67EC-4D43-8B3B-1C773B9F2F5B}" type="datetime1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FC780-563C-F742-BD55-B912692E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4524B-C9CA-9847-ABD3-FD689970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0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DBC85-736C-B943-BB03-2B8F339C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C8E17-CCE1-D345-B05B-722F103B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6507E-1BCB-2B4E-9962-D9FCFE11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9745-FB7C-8847-8C23-07A4EABFC243}" type="datetime1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BEFE7-E381-1B47-90D5-3CF6E0D5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D4C8F-26E7-F441-9F48-4A0E2726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6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EEC3-3EEF-F74A-895A-9B304189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28765-E5B2-9242-933A-738EE9120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C552B-335C-C043-9018-776E8EC2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99F67-ED66-474C-BC58-778AD568DB57}" type="datetime1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7BEB-7E23-0D48-A60B-875DF953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057FB-279E-CE4F-BE6B-6DFE1759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28B7-9C00-3045-9D30-F7DCEE25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9ED60-BD42-1541-98E5-EC3EBB34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0AE44-0340-4249-80B2-C2025A29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22AC8-6FB7-8041-B21A-473B2337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5C603-E97E-B249-98EA-55A8823F903A}" type="datetime1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14790-0817-C445-AF49-EEE0F601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CB993-0BCA-3A4D-9C9E-7E352CA3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7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82BE-738E-AF4C-9C7E-64B01E5CC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D8153-17CD-184D-8ED1-CA338B8EB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6FF84-20C5-094B-9805-DB0D6550E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42553-B483-9D4C-AC49-2B4DE24F72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33FBC-A6DC-3F4F-A4E9-B915E910A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2800F6-ED1A-9141-B3CD-B0538D34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3322-738E-2541-814E-ADD2A1E5A3B9}" type="datetime1">
              <a:rPr lang="en-US" smtClean="0"/>
              <a:t>6/23/23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4C62A-BB14-7140-AD3B-410D142B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91708-5334-984F-9272-7E95CF3D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5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A5AC-EC2C-184B-886B-85DF1A27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36886-ED5C-284C-B705-20FF405D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8BDF-086B-4245-BAFF-E8D59E0D8512}" type="datetime1">
              <a:rPr lang="en-US" smtClean="0"/>
              <a:t>6/23/23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D9F21-D359-C84D-81B8-F95B3A2D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181DE-BF8D-674D-9A33-3FF35447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3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01145-D647-8946-9706-1F5FF8EA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62BC-604C-D64F-AF7F-AB76F4ACA23C}" type="datetime1">
              <a:rPr lang="en-US" smtClean="0"/>
              <a:t>6/23/23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3E817-24C2-8A44-868D-803CF13D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F4730-3AB7-6B4E-BC07-06717621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0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2CCB-AE28-5E41-8112-67ED1D21E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30FA-A23A-0045-BE6D-162FBF336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00695-6141-2A45-8F59-E24C2749D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E8B40-A02C-0940-85AF-0FBB3C2C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19CC-C797-5041-AFCA-B3F2509E07D2}" type="datetime1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0B5AA-2968-2840-81BD-FA7E060A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5DE83-6C4B-8646-99BA-B77EE7D0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4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2DC3B-0177-7B44-927E-FA45EF95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9E3852-4A9C-0C4F-8D83-279B1D15A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36CC6-201C-9540-910C-836BF91EC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5C8D4-FF7A-C140-BDA1-5257A64F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7742-0FBA-154F-88F2-25BB5BF320BE}" type="datetime1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0D1CE-26D8-C649-BC8A-F8D7E8FD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5CE33-FCCB-F642-B7D4-8651958E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158BDE-76F3-A14D-B0E8-6E913863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7027B-BC49-1845-9744-F57D20312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C0AA4-A41D-1846-93B0-63A1E8AFB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BF61C-D300-2046-9CE5-18D2B002AA01}" type="datetime1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32FD5-870F-9141-A7C8-B72A2A906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C0E6C-BBB1-E74B-9629-5FE021111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6CC14-3FDD-9F4E-80DE-B9305690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NUL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../media/image13.png"/><Relationship Id="rId4" Type="http://schemas.openxmlformats.org/officeDocument/2006/relationships/image" Target="NUL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6.xml"/><Relationship Id="rId7" Type="http://schemas.openxmlformats.org/officeDocument/2006/relationships/image" Target="NUL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../media/image13.png"/><Relationship Id="rId4" Type="http://schemas.openxmlformats.org/officeDocument/2006/relationships/image" Target="NULL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7.xml"/><Relationship Id="rId7" Type="http://schemas.openxmlformats.org/officeDocument/2006/relationships/image" Target="NUL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../media/image13.png"/><Relationship Id="rId4" Type="http://schemas.openxmlformats.org/officeDocument/2006/relationships/image" Target="NULL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8.xml"/><Relationship Id="rId7" Type="http://schemas.openxmlformats.org/officeDocument/2006/relationships/image" Target="NUL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image" Target="../media/image13.png"/><Relationship Id="rId4" Type="http://schemas.openxmlformats.org/officeDocument/2006/relationships/image" Target="NULL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12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openxmlformats.org/officeDocument/2006/relationships/image" Target="NULL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3.xml"/><Relationship Id="rId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8.bin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5.xml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2" Type="http://schemas.openxmlformats.org/officeDocument/2006/relationships/tags" Target="../tags/tag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6.xml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8.png"/><Relationship Id="rId9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NULL"/><Relationship Id="rId5" Type="http://schemas.openxmlformats.org/officeDocument/2006/relationships/image" Target="../media/image28.png"/><Relationship Id="rId10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NULL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NULL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NULL"/><Relationship Id="rId4" Type="http://schemas.openxmlformats.org/officeDocument/2006/relationships/image" Target="../media/image6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NUL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NULL"/><Relationship Id="rId5" Type="http://schemas.openxmlformats.org/officeDocument/2006/relationships/image" Target="../media/image7.png"/><Relationship Id="rId10" Type="http://schemas.openxmlformats.org/officeDocument/2006/relationships/image" Target="NUL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NULL"/><Relationship Id="rId11" Type="http://schemas.openxmlformats.org/officeDocument/2006/relationships/image" Target="../media/image2.png"/><Relationship Id="rId5" Type="http://schemas.openxmlformats.org/officeDocument/2006/relationships/image" Target="NULL"/><Relationship Id="rId10" Type="http://schemas.openxmlformats.org/officeDocument/2006/relationships/image" Target="../media/image4.png"/><Relationship Id="rId4" Type="http://schemas.openxmlformats.org/officeDocument/2006/relationships/image" Target="NUL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5F8D07CD-71EE-8B40-A4C4-778AE2EDC863}"/>
              </a:ext>
            </a:extLst>
          </p:cNvPr>
          <p:cNvSpPr txBox="1">
            <a:spLocks/>
          </p:cNvSpPr>
          <p:nvPr/>
        </p:nvSpPr>
        <p:spPr bwMode="auto">
          <a:xfrm>
            <a:off x="0" y="211614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3600" dirty="0"/>
              <a:t>Big Security Issues of Big Foundation Models</a:t>
            </a:r>
            <a:endParaRPr lang="en-US" altLang="en-US" sz="3600" dirty="0">
              <a:latin typeface="Calibri" panose="020F0502020204030204" pitchFamily="34" charset="0"/>
            </a:endParaRPr>
          </a:p>
        </p:txBody>
      </p:sp>
      <p:sp>
        <p:nvSpPr>
          <p:cNvPr id="9219" name="Subtitle 2">
            <a:extLst>
              <a:ext uri="{FF2B5EF4-FFF2-40B4-BE49-F238E27FC236}">
                <a16:creationId xmlns:a16="http://schemas.microsoft.com/office/drawing/2014/main" id="{5A1A94F9-24AA-E544-99F2-4C3B9B8B1B0C}"/>
              </a:ext>
            </a:extLst>
          </p:cNvPr>
          <p:cNvSpPr txBox="1">
            <a:spLocks/>
          </p:cNvSpPr>
          <p:nvPr/>
        </p:nvSpPr>
        <p:spPr bwMode="auto">
          <a:xfrm>
            <a:off x="627962" y="3674817"/>
            <a:ext cx="7887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898989"/>
                </a:solidFill>
                <a:latin typeface="Calibri" panose="020F0502020204030204" pitchFamily="34" charset="0"/>
              </a:rPr>
              <a:t>Neil Gong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898989"/>
                </a:solidFill>
                <a:latin typeface="Calibri" panose="020F0502020204030204" pitchFamily="34" charset="0"/>
              </a:rPr>
              <a:t>Department of Electrical and Computer Engineering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898989"/>
                </a:solidFill>
                <a:latin typeface="Calibri" panose="020F0502020204030204" pitchFamily="34" charset="0"/>
              </a:rPr>
              <a:t>Department of Computer Science (secondary appointment)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898989"/>
                </a:solidFill>
                <a:latin typeface="Calibri" panose="020F0502020204030204" pitchFamily="34" charset="0"/>
              </a:rPr>
              <a:t>Duke University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898989"/>
                </a:solidFill>
                <a:latin typeface="Calibri" panose="020F0502020204030204" pitchFamily="34" charset="0"/>
              </a:rPr>
              <a:t>06/23/2023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71AD2B-9568-FA42-BEC5-AF5D9E2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1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Backdoor Attack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8BA91-6925-47FE-8081-B6FBE343A40D}"/>
              </a:ext>
            </a:extLst>
          </p:cNvPr>
          <p:cNvSpPr txBox="1"/>
          <p:nvPr/>
        </p:nvSpPr>
        <p:spPr>
          <a:xfrm>
            <a:off x="435612" y="2913089"/>
            <a:ext cx="189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Training inputs of </a:t>
            </a:r>
          </a:p>
          <a:p>
            <a:pPr algn="ctr"/>
            <a:r>
              <a:rPr lang="en-US" dirty="0"/>
              <a:t>a downstream task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D825BE-1488-4898-89B6-A610123632D1}"/>
              </a:ext>
            </a:extLst>
          </p:cNvPr>
          <p:cNvCxnSpPr>
            <a:cxnSpLocks/>
          </p:cNvCxnSpPr>
          <p:nvPr/>
        </p:nvCxnSpPr>
        <p:spPr>
          <a:xfrm flipV="1">
            <a:off x="1900609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/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blipFill>
                <a:blip r:embed="rId4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/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0.3]</a:t>
                </a: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blipFill>
                <a:blip r:embed="rId5"/>
                <a:stretch>
                  <a:fillRect l="-88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/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[0.3, 0.0,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blipFill>
                <a:blip r:embed="rId6"/>
                <a:stretch>
                  <a:fillRect l="-84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061FC7B-4E28-4EC4-A569-00C23E73A32F}"/>
              </a:ext>
            </a:extLst>
          </p:cNvPr>
          <p:cNvCxnSpPr>
            <a:cxnSpLocks/>
          </p:cNvCxnSpPr>
          <p:nvPr/>
        </p:nvCxnSpPr>
        <p:spPr>
          <a:xfrm>
            <a:off x="6543675" y="2133040"/>
            <a:ext cx="11229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91CB41-535C-4B0F-9AD2-3FF2DDFEB6CD}"/>
              </a:ext>
            </a:extLst>
          </p:cNvPr>
          <p:cNvSpPr txBox="1"/>
          <p:nvPr/>
        </p:nvSpPr>
        <p:spPr>
          <a:xfrm>
            <a:off x="6489985" y="2183073"/>
            <a:ext cx="114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Supervised 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150FE-5CD4-40CE-A8BB-C8862E16D330}"/>
              </a:ext>
            </a:extLst>
          </p:cNvPr>
          <p:cNvSpPr txBox="1"/>
          <p:nvPr/>
        </p:nvSpPr>
        <p:spPr>
          <a:xfrm>
            <a:off x="4658080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E8F9D8B-D02F-4D34-B50F-753669341B31}"/>
              </a:ext>
            </a:extLst>
          </p:cNvPr>
          <p:cNvSpPr txBox="1"/>
          <p:nvPr/>
        </p:nvSpPr>
        <p:spPr>
          <a:xfrm>
            <a:off x="7593466" y="2918768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D3D229AC-EDC5-4975-A9DA-D7252E5C6DFF}"/>
              </a:ext>
            </a:extLst>
          </p:cNvPr>
          <p:cNvCxnSpPr>
            <a:cxnSpLocks/>
          </p:cNvCxnSpPr>
          <p:nvPr/>
        </p:nvCxnSpPr>
        <p:spPr>
          <a:xfrm flipV="1">
            <a:off x="3352062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5E7A40A8-B347-4D8E-8B21-75912CA6C94D}"/>
              </a:ext>
            </a:extLst>
          </p:cNvPr>
          <p:cNvSpPr txBox="1"/>
          <p:nvPr/>
        </p:nvSpPr>
        <p:spPr>
          <a:xfrm>
            <a:off x="2638294" y="2917528"/>
            <a:ext cx="82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55D9-A944-4565-A156-ADDB414C4070}"/>
              </a:ext>
            </a:extLst>
          </p:cNvPr>
          <p:cNvSpPr txBox="1"/>
          <p:nvPr/>
        </p:nvSpPr>
        <p:spPr>
          <a:xfrm>
            <a:off x="5716960" y="2913087"/>
            <a:ext cx="64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F6BA9-E57D-45C7-9314-E1C76EFE2F46}"/>
              </a:ext>
            </a:extLst>
          </p:cNvPr>
          <p:cNvSpPr txBox="1"/>
          <p:nvPr/>
        </p:nvSpPr>
        <p:spPr>
          <a:xfrm>
            <a:off x="5860155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/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[0.0,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blipFill>
                <a:blip r:embed="rId7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A49C4E-9714-4F96-BE40-82298839277D}"/>
              </a:ext>
            </a:extLst>
          </p:cNvPr>
          <p:cNvCxnSpPr>
            <a:cxnSpLocks/>
          </p:cNvCxnSpPr>
          <p:nvPr/>
        </p:nvCxnSpPr>
        <p:spPr>
          <a:xfrm flipV="1">
            <a:off x="5722136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E0AA5C8-9011-49FB-8759-1974922CC381}"/>
              </a:ext>
            </a:extLst>
          </p:cNvPr>
          <p:cNvCxnSpPr>
            <a:cxnSpLocks/>
          </p:cNvCxnSpPr>
          <p:nvPr/>
        </p:nvCxnSpPr>
        <p:spPr>
          <a:xfrm flipV="1">
            <a:off x="7206355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2F53E0-1744-42E5-A6DA-193DBF8245C1}"/>
              </a:ext>
            </a:extLst>
          </p:cNvPr>
          <p:cNvSpPr txBox="1"/>
          <p:nvPr/>
        </p:nvSpPr>
        <p:spPr>
          <a:xfrm>
            <a:off x="7949989" y="4837656"/>
            <a:ext cx="891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17643D-B763-4D81-8F61-6822A5CE95EB}"/>
              </a:ext>
            </a:extLst>
          </p:cNvPr>
          <p:cNvCxnSpPr>
            <a:cxnSpLocks/>
          </p:cNvCxnSpPr>
          <p:nvPr/>
        </p:nvCxnSpPr>
        <p:spPr>
          <a:xfrm flipV="1">
            <a:off x="2101777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11708C-E952-4F2D-A6F4-8E84426A7996}"/>
              </a:ext>
            </a:extLst>
          </p:cNvPr>
          <p:cNvCxnSpPr>
            <a:cxnSpLocks/>
          </p:cNvCxnSpPr>
          <p:nvPr/>
        </p:nvCxnSpPr>
        <p:spPr>
          <a:xfrm flipV="1">
            <a:off x="3522750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647CE440-4B59-445C-A348-2348FC2F4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63" y="1667415"/>
            <a:ext cx="782547" cy="7319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B8450B-568E-4D89-9D45-93F6E3CDF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081" y="4669387"/>
            <a:ext cx="765030" cy="737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6D4D3-9A2F-4F82-9C49-DD7867D27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89" y="1778755"/>
            <a:ext cx="762021" cy="700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1B49A-3046-458B-988D-A76454C80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079" y="1894557"/>
            <a:ext cx="762021" cy="6962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79B5A9-00B6-D947-8D5E-463C186F3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7528" y="1738968"/>
            <a:ext cx="772653" cy="8093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408426-4EAF-0E45-A381-B8D547BA16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8826" y="1667415"/>
            <a:ext cx="1003448" cy="10034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192F61-9191-014E-9DCA-D09721756C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0939" y="4499102"/>
            <a:ext cx="1003448" cy="10034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DDB01B-5EAC-7747-8D73-2D1CCBF3F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0953" y="4578769"/>
            <a:ext cx="772653" cy="80932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64EE5B-C11D-4646-B607-11A087098B0C}"/>
              </a:ext>
            </a:extLst>
          </p:cNvPr>
          <p:cNvSpPr txBox="1"/>
          <p:nvPr/>
        </p:nvSpPr>
        <p:spPr>
          <a:xfrm>
            <a:off x="5670148" y="1593005"/>
            <a:ext cx="69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C8183C-1310-5F4D-9D89-3B31100D9045}"/>
              </a:ext>
            </a:extLst>
          </p:cNvPr>
          <p:cNvSpPr txBox="1"/>
          <p:nvPr/>
        </p:nvSpPr>
        <p:spPr>
          <a:xfrm>
            <a:off x="5531004" y="2010445"/>
            <a:ext cx="93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“20 mi/h”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7E48E-07EB-2D47-BD07-0525603C2661}"/>
              </a:ext>
            </a:extLst>
          </p:cNvPr>
          <p:cNvSpPr/>
          <p:nvPr/>
        </p:nvSpPr>
        <p:spPr>
          <a:xfrm>
            <a:off x="5642539" y="2516974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“yield”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30016-467B-5D48-8D60-56C939E61399}"/>
              </a:ext>
            </a:extLst>
          </p:cNvPr>
          <p:cNvSpPr txBox="1"/>
          <p:nvPr/>
        </p:nvSpPr>
        <p:spPr>
          <a:xfrm>
            <a:off x="2808982" y="5476099"/>
            <a:ext cx="78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ACB673-F8CD-734F-B35E-D9E8A32938B5}"/>
              </a:ext>
            </a:extLst>
          </p:cNvPr>
          <p:cNvSpPr txBox="1"/>
          <p:nvPr/>
        </p:nvSpPr>
        <p:spPr>
          <a:xfrm>
            <a:off x="6230898" y="5481504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2DB4-987D-0C41-9BEA-2E43A47CDE8B}"/>
              </a:ext>
            </a:extLst>
          </p:cNvPr>
          <p:cNvSpPr txBox="1"/>
          <p:nvPr/>
        </p:nvSpPr>
        <p:spPr>
          <a:xfrm>
            <a:off x="1015586" y="5476098"/>
            <a:ext cx="112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Testing input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5CF90A-3ECF-714D-B65C-DCF9790DCA9F}"/>
              </a:ext>
            </a:extLst>
          </p:cNvPr>
          <p:cNvSpPr txBox="1"/>
          <p:nvPr/>
        </p:nvSpPr>
        <p:spPr>
          <a:xfrm>
            <a:off x="4299392" y="5476098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E664D-21E5-BC40-8850-614101E6B518}"/>
              </a:ext>
            </a:extLst>
          </p:cNvPr>
          <p:cNvSpPr txBox="1"/>
          <p:nvPr/>
        </p:nvSpPr>
        <p:spPr>
          <a:xfrm>
            <a:off x="8019852" y="547609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3BD2E-003C-3A4E-BA12-24C131062134}"/>
              </a:ext>
            </a:extLst>
          </p:cNvPr>
          <p:cNvSpPr txBox="1"/>
          <p:nvPr/>
        </p:nvSpPr>
        <p:spPr>
          <a:xfrm>
            <a:off x="126842" y="4846937"/>
            <a:ext cx="975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Utility goal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322683F-AA73-4645-8348-DB51A368982A}"/>
              </a:ext>
            </a:extLst>
          </p:cNvPr>
          <p:cNvSpPr txBox="1"/>
          <p:nvPr/>
        </p:nvSpPr>
        <p:spPr>
          <a:xfrm>
            <a:off x="4131359" y="2926656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C5BF8D1-074E-104B-B2D7-63D33637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6855629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Backdoor Attack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8BA91-6925-47FE-8081-B6FBE343A40D}"/>
              </a:ext>
            </a:extLst>
          </p:cNvPr>
          <p:cNvSpPr txBox="1"/>
          <p:nvPr/>
        </p:nvSpPr>
        <p:spPr>
          <a:xfrm>
            <a:off x="435612" y="2913089"/>
            <a:ext cx="189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Training inputs of </a:t>
            </a:r>
          </a:p>
          <a:p>
            <a:pPr algn="ctr"/>
            <a:r>
              <a:rPr lang="en-US" dirty="0"/>
              <a:t>a downstream task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D825BE-1488-4898-89B6-A610123632D1}"/>
              </a:ext>
            </a:extLst>
          </p:cNvPr>
          <p:cNvCxnSpPr>
            <a:cxnSpLocks/>
          </p:cNvCxnSpPr>
          <p:nvPr/>
        </p:nvCxnSpPr>
        <p:spPr>
          <a:xfrm flipV="1">
            <a:off x="1900609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/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blipFill>
                <a:blip r:embed="rId4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/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0.3]</a:t>
                </a: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blipFill>
                <a:blip r:embed="rId5"/>
                <a:stretch>
                  <a:fillRect l="-88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/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[0.3, 0.0,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blipFill>
                <a:blip r:embed="rId6"/>
                <a:stretch>
                  <a:fillRect l="-84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061FC7B-4E28-4EC4-A569-00C23E73A32F}"/>
              </a:ext>
            </a:extLst>
          </p:cNvPr>
          <p:cNvCxnSpPr>
            <a:cxnSpLocks/>
          </p:cNvCxnSpPr>
          <p:nvPr/>
        </p:nvCxnSpPr>
        <p:spPr>
          <a:xfrm>
            <a:off x="6543675" y="2133040"/>
            <a:ext cx="11229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91CB41-535C-4B0F-9AD2-3FF2DDFEB6CD}"/>
              </a:ext>
            </a:extLst>
          </p:cNvPr>
          <p:cNvSpPr txBox="1"/>
          <p:nvPr/>
        </p:nvSpPr>
        <p:spPr>
          <a:xfrm>
            <a:off x="6489985" y="2183073"/>
            <a:ext cx="114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Supervised 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150FE-5CD4-40CE-A8BB-C8862E16D330}"/>
              </a:ext>
            </a:extLst>
          </p:cNvPr>
          <p:cNvSpPr txBox="1"/>
          <p:nvPr/>
        </p:nvSpPr>
        <p:spPr>
          <a:xfrm>
            <a:off x="4658080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E8F9D8B-D02F-4D34-B50F-753669341B31}"/>
              </a:ext>
            </a:extLst>
          </p:cNvPr>
          <p:cNvSpPr txBox="1"/>
          <p:nvPr/>
        </p:nvSpPr>
        <p:spPr>
          <a:xfrm>
            <a:off x="7593466" y="2918768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D3D229AC-EDC5-4975-A9DA-D7252E5C6DFF}"/>
              </a:ext>
            </a:extLst>
          </p:cNvPr>
          <p:cNvCxnSpPr>
            <a:cxnSpLocks/>
          </p:cNvCxnSpPr>
          <p:nvPr/>
        </p:nvCxnSpPr>
        <p:spPr>
          <a:xfrm flipV="1">
            <a:off x="3352062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5E7A40A8-B347-4D8E-8B21-75912CA6C94D}"/>
              </a:ext>
            </a:extLst>
          </p:cNvPr>
          <p:cNvSpPr txBox="1"/>
          <p:nvPr/>
        </p:nvSpPr>
        <p:spPr>
          <a:xfrm>
            <a:off x="2638294" y="2917528"/>
            <a:ext cx="82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55D9-A944-4565-A156-ADDB414C4070}"/>
              </a:ext>
            </a:extLst>
          </p:cNvPr>
          <p:cNvSpPr txBox="1"/>
          <p:nvPr/>
        </p:nvSpPr>
        <p:spPr>
          <a:xfrm>
            <a:off x="5716960" y="2913087"/>
            <a:ext cx="64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F6BA9-E57D-45C7-9314-E1C76EFE2F46}"/>
              </a:ext>
            </a:extLst>
          </p:cNvPr>
          <p:cNvSpPr txBox="1"/>
          <p:nvPr/>
        </p:nvSpPr>
        <p:spPr>
          <a:xfrm>
            <a:off x="5860155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/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[0.0,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blipFill>
                <a:blip r:embed="rId7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A49C4E-9714-4F96-BE40-82298839277D}"/>
              </a:ext>
            </a:extLst>
          </p:cNvPr>
          <p:cNvCxnSpPr>
            <a:cxnSpLocks/>
          </p:cNvCxnSpPr>
          <p:nvPr/>
        </p:nvCxnSpPr>
        <p:spPr>
          <a:xfrm flipV="1">
            <a:off x="5722136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E0AA5C8-9011-49FB-8759-1974922CC381}"/>
              </a:ext>
            </a:extLst>
          </p:cNvPr>
          <p:cNvCxnSpPr>
            <a:cxnSpLocks/>
          </p:cNvCxnSpPr>
          <p:nvPr/>
        </p:nvCxnSpPr>
        <p:spPr>
          <a:xfrm flipV="1">
            <a:off x="7206355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2F53E0-1744-42E5-A6DA-193DBF8245C1}"/>
              </a:ext>
            </a:extLst>
          </p:cNvPr>
          <p:cNvSpPr txBox="1"/>
          <p:nvPr/>
        </p:nvSpPr>
        <p:spPr>
          <a:xfrm>
            <a:off x="7949989" y="4837656"/>
            <a:ext cx="891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17643D-B763-4D81-8F61-6822A5CE95EB}"/>
              </a:ext>
            </a:extLst>
          </p:cNvPr>
          <p:cNvCxnSpPr>
            <a:cxnSpLocks/>
          </p:cNvCxnSpPr>
          <p:nvPr/>
        </p:nvCxnSpPr>
        <p:spPr>
          <a:xfrm flipV="1">
            <a:off x="2101777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11708C-E952-4F2D-A6F4-8E84426A7996}"/>
              </a:ext>
            </a:extLst>
          </p:cNvPr>
          <p:cNvCxnSpPr>
            <a:cxnSpLocks/>
          </p:cNvCxnSpPr>
          <p:nvPr/>
        </p:nvCxnSpPr>
        <p:spPr>
          <a:xfrm flipV="1">
            <a:off x="3522750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647CE440-4B59-445C-A348-2348FC2F4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63" y="1667415"/>
            <a:ext cx="782547" cy="7319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B8450B-568E-4D89-9D45-93F6E3CDF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081" y="4669387"/>
            <a:ext cx="765030" cy="737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6D4D3-9A2F-4F82-9C49-DD7867D27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89" y="1778755"/>
            <a:ext cx="762021" cy="700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1B49A-3046-458B-988D-A76454C80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079" y="1894557"/>
            <a:ext cx="762021" cy="6962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79B5A9-00B6-D947-8D5E-463C186F3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7528" y="1738968"/>
            <a:ext cx="772653" cy="8093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408426-4EAF-0E45-A381-B8D547BA16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8826" y="1667415"/>
            <a:ext cx="1003448" cy="10034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192F61-9191-014E-9DCA-D09721756C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0939" y="4499102"/>
            <a:ext cx="1003448" cy="10034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DDB01B-5EAC-7747-8D73-2D1CCBF3F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0953" y="4578769"/>
            <a:ext cx="772653" cy="80932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64EE5B-C11D-4646-B607-11A087098B0C}"/>
              </a:ext>
            </a:extLst>
          </p:cNvPr>
          <p:cNvSpPr txBox="1"/>
          <p:nvPr/>
        </p:nvSpPr>
        <p:spPr>
          <a:xfrm>
            <a:off x="5670148" y="1593005"/>
            <a:ext cx="69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C8183C-1310-5F4D-9D89-3B31100D9045}"/>
              </a:ext>
            </a:extLst>
          </p:cNvPr>
          <p:cNvSpPr txBox="1"/>
          <p:nvPr/>
        </p:nvSpPr>
        <p:spPr>
          <a:xfrm>
            <a:off x="5531004" y="2010445"/>
            <a:ext cx="93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“20 mi/h”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7E48E-07EB-2D47-BD07-0525603C2661}"/>
              </a:ext>
            </a:extLst>
          </p:cNvPr>
          <p:cNvSpPr/>
          <p:nvPr/>
        </p:nvSpPr>
        <p:spPr>
          <a:xfrm>
            <a:off x="5642539" y="2516974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“yield”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30016-467B-5D48-8D60-56C939E61399}"/>
              </a:ext>
            </a:extLst>
          </p:cNvPr>
          <p:cNvSpPr txBox="1"/>
          <p:nvPr/>
        </p:nvSpPr>
        <p:spPr>
          <a:xfrm>
            <a:off x="2808982" y="5476099"/>
            <a:ext cx="78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ACB673-F8CD-734F-B35E-D9E8A32938B5}"/>
              </a:ext>
            </a:extLst>
          </p:cNvPr>
          <p:cNvSpPr txBox="1"/>
          <p:nvPr/>
        </p:nvSpPr>
        <p:spPr>
          <a:xfrm>
            <a:off x="6230898" y="5481504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2DB4-987D-0C41-9BEA-2E43A47CDE8B}"/>
              </a:ext>
            </a:extLst>
          </p:cNvPr>
          <p:cNvSpPr txBox="1"/>
          <p:nvPr/>
        </p:nvSpPr>
        <p:spPr>
          <a:xfrm>
            <a:off x="1015586" y="5476098"/>
            <a:ext cx="112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Testing input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5CF90A-3ECF-714D-B65C-DCF9790DCA9F}"/>
              </a:ext>
            </a:extLst>
          </p:cNvPr>
          <p:cNvSpPr txBox="1"/>
          <p:nvPr/>
        </p:nvSpPr>
        <p:spPr>
          <a:xfrm>
            <a:off x="4299392" y="5476098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E664D-21E5-BC40-8850-614101E6B518}"/>
              </a:ext>
            </a:extLst>
          </p:cNvPr>
          <p:cNvSpPr txBox="1"/>
          <p:nvPr/>
        </p:nvSpPr>
        <p:spPr>
          <a:xfrm>
            <a:off x="8019852" y="547609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BC71318-9A33-F74D-92E4-4A72190897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821" y="5003955"/>
            <a:ext cx="84649" cy="78602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09ACE40-B371-2F4E-8AB7-3DAB36C9BC74}"/>
              </a:ext>
            </a:extLst>
          </p:cNvPr>
          <p:cNvCxnSpPr>
            <a:cxnSpLocks/>
          </p:cNvCxnSpPr>
          <p:nvPr/>
        </p:nvCxnSpPr>
        <p:spPr>
          <a:xfrm>
            <a:off x="1142491" y="4272420"/>
            <a:ext cx="355330" cy="6619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6F0FEC9-3A75-9043-88AC-C4FCE9430462}"/>
              </a:ext>
            </a:extLst>
          </p:cNvPr>
          <p:cNvSpPr txBox="1"/>
          <p:nvPr/>
        </p:nvSpPr>
        <p:spPr>
          <a:xfrm>
            <a:off x="428103" y="4035380"/>
            <a:ext cx="139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Backdoor trigger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EA85A4-2BE8-C54B-B129-FE0E266EF7C4}"/>
              </a:ext>
            </a:extLst>
          </p:cNvPr>
          <p:cNvSpPr txBox="1"/>
          <p:nvPr/>
        </p:nvSpPr>
        <p:spPr>
          <a:xfrm>
            <a:off x="25228" y="4812297"/>
            <a:ext cx="113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Effectiveness</a:t>
            </a:r>
          </a:p>
          <a:p>
            <a:pPr algn="ctr"/>
            <a:r>
              <a:rPr lang="en-US" dirty="0"/>
              <a:t>goal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F75495-B4F6-0B48-8511-332D540B41A0}"/>
              </a:ext>
            </a:extLst>
          </p:cNvPr>
          <p:cNvSpPr txBox="1"/>
          <p:nvPr/>
        </p:nvSpPr>
        <p:spPr>
          <a:xfrm>
            <a:off x="4131359" y="2926656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611008-194A-D344-B92B-807579E45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336496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Backdoor Attack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8BA91-6925-47FE-8081-B6FBE343A40D}"/>
              </a:ext>
            </a:extLst>
          </p:cNvPr>
          <p:cNvSpPr txBox="1"/>
          <p:nvPr/>
        </p:nvSpPr>
        <p:spPr>
          <a:xfrm>
            <a:off x="435612" y="2913089"/>
            <a:ext cx="189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Training inputs of </a:t>
            </a:r>
          </a:p>
          <a:p>
            <a:pPr algn="ctr"/>
            <a:r>
              <a:rPr lang="en-US" dirty="0"/>
              <a:t>a downstream task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D825BE-1488-4898-89B6-A610123632D1}"/>
              </a:ext>
            </a:extLst>
          </p:cNvPr>
          <p:cNvCxnSpPr>
            <a:cxnSpLocks/>
          </p:cNvCxnSpPr>
          <p:nvPr/>
        </p:nvCxnSpPr>
        <p:spPr>
          <a:xfrm flipV="1">
            <a:off x="1900609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/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blipFill>
                <a:blip r:embed="rId4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/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0.3]</a:t>
                </a: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blipFill>
                <a:blip r:embed="rId5"/>
                <a:stretch>
                  <a:fillRect l="-88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/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[0.3, 0.0,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blipFill>
                <a:blip r:embed="rId6"/>
                <a:stretch>
                  <a:fillRect l="-84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061FC7B-4E28-4EC4-A569-00C23E73A32F}"/>
              </a:ext>
            </a:extLst>
          </p:cNvPr>
          <p:cNvCxnSpPr>
            <a:cxnSpLocks/>
          </p:cNvCxnSpPr>
          <p:nvPr/>
        </p:nvCxnSpPr>
        <p:spPr>
          <a:xfrm>
            <a:off x="6543675" y="2133040"/>
            <a:ext cx="11229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91CB41-535C-4B0F-9AD2-3FF2DDFEB6CD}"/>
              </a:ext>
            </a:extLst>
          </p:cNvPr>
          <p:cNvSpPr txBox="1"/>
          <p:nvPr/>
        </p:nvSpPr>
        <p:spPr>
          <a:xfrm>
            <a:off x="6489985" y="2183073"/>
            <a:ext cx="114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Supervised 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150FE-5CD4-40CE-A8BB-C8862E16D330}"/>
              </a:ext>
            </a:extLst>
          </p:cNvPr>
          <p:cNvSpPr txBox="1"/>
          <p:nvPr/>
        </p:nvSpPr>
        <p:spPr>
          <a:xfrm>
            <a:off x="4658080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E8F9D8B-D02F-4D34-B50F-753669341B31}"/>
              </a:ext>
            </a:extLst>
          </p:cNvPr>
          <p:cNvSpPr txBox="1"/>
          <p:nvPr/>
        </p:nvSpPr>
        <p:spPr>
          <a:xfrm>
            <a:off x="7593466" y="2918768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D3D229AC-EDC5-4975-A9DA-D7252E5C6DFF}"/>
              </a:ext>
            </a:extLst>
          </p:cNvPr>
          <p:cNvCxnSpPr>
            <a:cxnSpLocks/>
          </p:cNvCxnSpPr>
          <p:nvPr/>
        </p:nvCxnSpPr>
        <p:spPr>
          <a:xfrm flipV="1">
            <a:off x="3352062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5E7A40A8-B347-4D8E-8B21-75912CA6C94D}"/>
              </a:ext>
            </a:extLst>
          </p:cNvPr>
          <p:cNvSpPr txBox="1"/>
          <p:nvPr/>
        </p:nvSpPr>
        <p:spPr>
          <a:xfrm>
            <a:off x="2638294" y="2917528"/>
            <a:ext cx="82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55D9-A944-4565-A156-ADDB414C4070}"/>
              </a:ext>
            </a:extLst>
          </p:cNvPr>
          <p:cNvSpPr txBox="1"/>
          <p:nvPr/>
        </p:nvSpPr>
        <p:spPr>
          <a:xfrm>
            <a:off x="5716960" y="2913087"/>
            <a:ext cx="64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F6BA9-E57D-45C7-9314-E1C76EFE2F46}"/>
              </a:ext>
            </a:extLst>
          </p:cNvPr>
          <p:cNvSpPr txBox="1"/>
          <p:nvPr/>
        </p:nvSpPr>
        <p:spPr>
          <a:xfrm>
            <a:off x="5860155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/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[0.0,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blipFill>
                <a:blip r:embed="rId7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A49C4E-9714-4F96-BE40-82298839277D}"/>
              </a:ext>
            </a:extLst>
          </p:cNvPr>
          <p:cNvCxnSpPr>
            <a:cxnSpLocks/>
          </p:cNvCxnSpPr>
          <p:nvPr/>
        </p:nvCxnSpPr>
        <p:spPr>
          <a:xfrm flipV="1">
            <a:off x="5722136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E0AA5C8-9011-49FB-8759-1974922CC381}"/>
              </a:ext>
            </a:extLst>
          </p:cNvPr>
          <p:cNvCxnSpPr>
            <a:cxnSpLocks/>
          </p:cNvCxnSpPr>
          <p:nvPr/>
        </p:nvCxnSpPr>
        <p:spPr>
          <a:xfrm flipV="1">
            <a:off x="7206355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17643D-B763-4D81-8F61-6822A5CE95EB}"/>
              </a:ext>
            </a:extLst>
          </p:cNvPr>
          <p:cNvCxnSpPr>
            <a:cxnSpLocks/>
          </p:cNvCxnSpPr>
          <p:nvPr/>
        </p:nvCxnSpPr>
        <p:spPr>
          <a:xfrm flipV="1">
            <a:off x="2101777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11708C-E952-4F2D-A6F4-8E84426A7996}"/>
              </a:ext>
            </a:extLst>
          </p:cNvPr>
          <p:cNvCxnSpPr>
            <a:cxnSpLocks/>
          </p:cNvCxnSpPr>
          <p:nvPr/>
        </p:nvCxnSpPr>
        <p:spPr>
          <a:xfrm flipV="1">
            <a:off x="3522750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647CE440-4B59-445C-A348-2348FC2F4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63" y="1667415"/>
            <a:ext cx="782547" cy="7319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B8450B-568E-4D89-9D45-93F6E3CDF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081" y="4669387"/>
            <a:ext cx="765030" cy="737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6D4D3-9A2F-4F82-9C49-DD7867D27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89" y="1778755"/>
            <a:ext cx="762021" cy="700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1B49A-3046-458B-988D-A76454C80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079" y="1894557"/>
            <a:ext cx="762021" cy="6962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79B5A9-00B6-D947-8D5E-463C186F3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7528" y="1738968"/>
            <a:ext cx="772653" cy="8093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408426-4EAF-0E45-A381-B8D547BA16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8826" y="1667415"/>
            <a:ext cx="1003448" cy="10034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192F61-9191-014E-9DCA-D09721756C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0939" y="4499102"/>
            <a:ext cx="1003448" cy="10034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DDB01B-5EAC-7747-8D73-2D1CCBF3F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0953" y="4578769"/>
            <a:ext cx="772653" cy="80932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64EE5B-C11D-4646-B607-11A087098B0C}"/>
              </a:ext>
            </a:extLst>
          </p:cNvPr>
          <p:cNvSpPr txBox="1"/>
          <p:nvPr/>
        </p:nvSpPr>
        <p:spPr>
          <a:xfrm>
            <a:off x="5670148" y="1593005"/>
            <a:ext cx="69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C8183C-1310-5F4D-9D89-3B31100D9045}"/>
              </a:ext>
            </a:extLst>
          </p:cNvPr>
          <p:cNvSpPr txBox="1"/>
          <p:nvPr/>
        </p:nvSpPr>
        <p:spPr>
          <a:xfrm>
            <a:off x="5531004" y="2010445"/>
            <a:ext cx="93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“20 mi/h”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7E48E-07EB-2D47-BD07-0525603C2661}"/>
              </a:ext>
            </a:extLst>
          </p:cNvPr>
          <p:cNvSpPr/>
          <p:nvPr/>
        </p:nvSpPr>
        <p:spPr>
          <a:xfrm>
            <a:off x="5642539" y="2516974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“yield”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30016-467B-5D48-8D60-56C939E61399}"/>
              </a:ext>
            </a:extLst>
          </p:cNvPr>
          <p:cNvSpPr txBox="1"/>
          <p:nvPr/>
        </p:nvSpPr>
        <p:spPr>
          <a:xfrm>
            <a:off x="2808982" y="5476099"/>
            <a:ext cx="78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ACB673-F8CD-734F-B35E-D9E8A32938B5}"/>
              </a:ext>
            </a:extLst>
          </p:cNvPr>
          <p:cNvSpPr txBox="1"/>
          <p:nvPr/>
        </p:nvSpPr>
        <p:spPr>
          <a:xfrm>
            <a:off x="6230898" y="5481504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2DB4-987D-0C41-9BEA-2E43A47CDE8B}"/>
              </a:ext>
            </a:extLst>
          </p:cNvPr>
          <p:cNvSpPr txBox="1"/>
          <p:nvPr/>
        </p:nvSpPr>
        <p:spPr>
          <a:xfrm>
            <a:off x="1015586" y="5476098"/>
            <a:ext cx="112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Testing input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5CF90A-3ECF-714D-B65C-DCF9790DCA9F}"/>
              </a:ext>
            </a:extLst>
          </p:cNvPr>
          <p:cNvSpPr txBox="1"/>
          <p:nvPr/>
        </p:nvSpPr>
        <p:spPr>
          <a:xfrm>
            <a:off x="4299392" y="5476098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E664D-21E5-BC40-8850-614101E6B518}"/>
              </a:ext>
            </a:extLst>
          </p:cNvPr>
          <p:cNvSpPr txBox="1"/>
          <p:nvPr/>
        </p:nvSpPr>
        <p:spPr>
          <a:xfrm>
            <a:off x="8019852" y="547609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BC71318-9A33-F74D-92E4-4A72190897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821" y="5003955"/>
            <a:ext cx="84649" cy="78602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09ACE40-B371-2F4E-8AB7-3DAB36C9BC74}"/>
              </a:ext>
            </a:extLst>
          </p:cNvPr>
          <p:cNvCxnSpPr>
            <a:cxnSpLocks/>
          </p:cNvCxnSpPr>
          <p:nvPr/>
        </p:nvCxnSpPr>
        <p:spPr>
          <a:xfrm>
            <a:off x="1142491" y="4272420"/>
            <a:ext cx="355330" cy="6619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6F0FEC9-3A75-9043-88AC-C4FCE9430462}"/>
              </a:ext>
            </a:extLst>
          </p:cNvPr>
          <p:cNvSpPr txBox="1"/>
          <p:nvPr/>
        </p:nvSpPr>
        <p:spPr>
          <a:xfrm>
            <a:off x="428103" y="4035380"/>
            <a:ext cx="139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Backdoor trigger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0F9293-D5BA-7B47-8A80-24B6306FA324}"/>
              </a:ext>
            </a:extLst>
          </p:cNvPr>
          <p:cNvSpPr txBox="1"/>
          <p:nvPr/>
        </p:nvSpPr>
        <p:spPr>
          <a:xfrm>
            <a:off x="7751112" y="4829544"/>
            <a:ext cx="1110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“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en-US" sz="1400" dirty="0">
                <a:solidFill>
                  <a:srgbClr val="FF0000"/>
                </a:solidFill>
              </a:rPr>
              <a:t>0 </a:t>
            </a:r>
            <a:r>
              <a:rPr lang="en-US" dirty="0">
                <a:solidFill>
                  <a:srgbClr val="FF0000"/>
                </a:solidFill>
              </a:rPr>
              <a:t>mi/h</a:t>
            </a:r>
            <a:r>
              <a:rPr lang="zh-CN" altLang="en-US" sz="1400" dirty="0">
                <a:solidFill>
                  <a:srgbClr val="FF0000"/>
                </a:solidFill>
              </a:rPr>
              <a:t>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EA85A4-2BE8-C54B-B129-FE0E266EF7C4}"/>
              </a:ext>
            </a:extLst>
          </p:cNvPr>
          <p:cNvSpPr txBox="1"/>
          <p:nvPr/>
        </p:nvSpPr>
        <p:spPr>
          <a:xfrm>
            <a:off x="25228" y="4812297"/>
            <a:ext cx="113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Effectiveness</a:t>
            </a:r>
          </a:p>
          <a:p>
            <a:pPr algn="ctr"/>
            <a:r>
              <a:rPr lang="en-US" dirty="0"/>
              <a:t>goal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7D0D86-5D73-F54F-9110-D503686BF12F}"/>
              </a:ext>
            </a:extLst>
          </p:cNvPr>
          <p:cNvSpPr txBox="1"/>
          <p:nvPr/>
        </p:nvSpPr>
        <p:spPr>
          <a:xfrm>
            <a:off x="4131359" y="2926656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BDB766-FAA4-344F-AA16-A7334235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389372"/>
      </p:ext>
    </p:extLst>
  </p:cSld>
  <p:clrMapOvr>
    <a:masterClrMapping/>
  </p:clrMapOvr>
  <p:transition spd="slow" advTm="455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Backdoor Attack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8BA91-6925-47FE-8081-B6FBE343A40D}"/>
              </a:ext>
            </a:extLst>
          </p:cNvPr>
          <p:cNvSpPr txBox="1"/>
          <p:nvPr/>
        </p:nvSpPr>
        <p:spPr>
          <a:xfrm>
            <a:off x="435612" y="2913089"/>
            <a:ext cx="189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Training inputs of </a:t>
            </a:r>
          </a:p>
          <a:p>
            <a:pPr algn="ctr"/>
            <a:r>
              <a:rPr lang="en-US" dirty="0"/>
              <a:t>a downstream task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D825BE-1488-4898-89B6-A610123632D1}"/>
              </a:ext>
            </a:extLst>
          </p:cNvPr>
          <p:cNvCxnSpPr>
            <a:cxnSpLocks/>
          </p:cNvCxnSpPr>
          <p:nvPr/>
        </p:nvCxnSpPr>
        <p:spPr>
          <a:xfrm flipV="1">
            <a:off x="1900609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/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blipFill>
                <a:blip r:embed="rId4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/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0.3]</a:t>
                </a: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blipFill>
                <a:blip r:embed="rId5"/>
                <a:stretch>
                  <a:fillRect l="-88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/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[0.3, 0.0,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blipFill>
                <a:blip r:embed="rId6"/>
                <a:stretch>
                  <a:fillRect l="-84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061FC7B-4E28-4EC4-A569-00C23E73A32F}"/>
              </a:ext>
            </a:extLst>
          </p:cNvPr>
          <p:cNvCxnSpPr>
            <a:cxnSpLocks/>
          </p:cNvCxnSpPr>
          <p:nvPr/>
        </p:nvCxnSpPr>
        <p:spPr>
          <a:xfrm>
            <a:off x="6543675" y="2133040"/>
            <a:ext cx="11229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91CB41-535C-4B0F-9AD2-3FF2DDFEB6CD}"/>
              </a:ext>
            </a:extLst>
          </p:cNvPr>
          <p:cNvSpPr txBox="1"/>
          <p:nvPr/>
        </p:nvSpPr>
        <p:spPr>
          <a:xfrm>
            <a:off x="6489985" y="2183073"/>
            <a:ext cx="114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Supervised 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150FE-5CD4-40CE-A8BB-C8862E16D330}"/>
              </a:ext>
            </a:extLst>
          </p:cNvPr>
          <p:cNvSpPr txBox="1"/>
          <p:nvPr/>
        </p:nvSpPr>
        <p:spPr>
          <a:xfrm>
            <a:off x="4658080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B165744-3BC8-4F82-9E6C-452D2E08D6C8}"/>
              </a:ext>
            </a:extLst>
          </p:cNvPr>
          <p:cNvSpPr txBox="1"/>
          <p:nvPr/>
        </p:nvSpPr>
        <p:spPr>
          <a:xfrm>
            <a:off x="4131359" y="2926656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E8F9D8B-D02F-4D34-B50F-753669341B31}"/>
              </a:ext>
            </a:extLst>
          </p:cNvPr>
          <p:cNvSpPr txBox="1"/>
          <p:nvPr/>
        </p:nvSpPr>
        <p:spPr>
          <a:xfrm>
            <a:off x="7593466" y="2918768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D3D229AC-EDC5-4975-A9DA-D7252E5C6DFF}"/>
              </a:ext>
            </a:extLst>
          </p:cNvPr>
          <p:cNvCxnSpPr>
            <a:cxnSpLocks/>
          </p:cNvCxnSpPr>
          <p:nvPr/>
        </p:nvCxnSpPr>
        <p:spPr>
          <a:xfrm flipV="1">
            <a:off x="3352062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5E7A40A8-B347-4D8E-8B21-75912CA6C94D}"/>
              </a:ext>
            </a:extLst>
          </p:cNvPr>
          <p:cNvSpPr txBox="1"/>
          <p:nvPr/>
        </p:nvSpPr>
        <p:spPr>
          <a:xfrm>
            <a:off x="2638294" y="2917528"/>
            <a:ext cx="82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55D9-A944-4565-A156-ADDB414C4070}"/>
              </a:ext>
            </a:extLst>
          </p:cNvPr>
          <p:cNvSpPr txBox="1"/>
          <p:nvPr/>
        </p:nvSpPr>
        <p:spPr>
          <a:xfrm>
            <a:off x="5716960" y="2913087"/>
            <a:ext cx="64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F6BA9-E57D-45C7-9314-E1C76EFE2F46}"/>
              </a:ext>
            </a:extLst>
          </p:cNvPr>
          <p:cNvSpPr txBox="1"/>
          <p:nvPr/>
        </p:nvSpPr>
        <p:spPr>
          <a:xfrm>
            <a:off x="5860155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/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[0.0,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CC4F5B-C558-4614-B6F1-3D1BADF89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blipFill>
                <a:blip r:embed="rId7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A49C4E-9714-4F96-BE40-82298839277D}"/>
              </a:ext>
            </a:extLst>
          </p:cNvPr>
          <p:cNvCxnSpPr>
            <a:cxnSpLocks/>
          </p:cNvCxnSpPr>
          <p:nvPr/>
        </p:nvCxnSpPr>
        <p:spPr>
          <a:xfrm flipV="1">
            <a:off x="5722136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E0AA5C8-9011-49FB-8759-1974922CC381}"/>
              </a:ext>
            </a:extLst>
          </p:cNvPr>
          <p:cNvCxnSpPr>
            <a:cxnSpLocks/>
          </p:cNvCxnSpPr>
          <p:nvPr/>
        </p:nvCxnSpPr>
        <p:spPr>
          <a:xfrm flipV="1">
            <a:off x="7206355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17643D-B763-4D81-8F61-6822A5CE95EB}"/>
              </a:ext>
            </a:extLst>
          </p:cNvPr>
          <p:cNvCxnSpPr>
            <a:cxnSpLocks/>
          </p:cNvCxnSpPr>
          <p:nvPr/>
        </p:nvCxnSpPr>
        <p:spPr>
          <a:xfrm flipV="1">
            <a:off x="2101777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11708C-E952-4F2D-A6F4-8E84426A7996}"/>
              </a:ext>
            </a:extLst>
          </p:cNvPr>
          <p:cNvCxnSpPr>
            <a:cxnSpLocks/>
          </p:cNvCxnSpPr>
          <p:nvPr/>
        </p:nvCxnSpPr>
        <p:spPr>
          <a:xfrm flipV="1">
            <a:off x="3522750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647CE440-4B59-445C-A348-2348FC2F4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63" y="1667415"/>
            <a:ext cx="782547" cy="7319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B8450B-568E-4D89-9D45-93F6E3CDF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081" y="4669387"/>
            <a:ext cx="765030" cy="737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6D4D3-9A2F-4F82-9C49-DD7867D27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89" y="1778755"/>
            <a:ext cx="762021" cy="700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1B49A-3046-458B-988D-A76454C80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079" y="1894557"/>
            <a:ext cx="762021" cy="6962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79B5A9-00B6-D947-8D5E-463C186F3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7528" y="1738968"/>
            <a:ext cx="772653" cy="8093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408426-4EAF-0E45-A381-B8D547BA16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8826" y="1667415"/>
            <a:ext cx="1003448" cy="100344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192F61-9191-014E-9DCA-D09721756C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0939" y="4499102"/>
            <a:ext cx="1003448" cy="10034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DDB01B-5EAC-7747-8D73-2D1CCBF3F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0953" y="4578769"/>
            <a:ext cx="772653" cy="80932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64EE5B-C11D-4646-B607-11A087098B0C}"/>
              </a:ext>
            </a:extLst>
          </p:cNvPr>
          <p:cNvSpPr txBox="1"/>
          <p:nvPr/>
        </p:nvSpPr>
        <p:spPr>
          <a:xfrm>
            <a:off x="5670148" y="1593005"/>
            <a:ext cx="69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C8183C-1310-5F4D-9D89-3B31100D9045}"/>
              </a:ext>
            </a:extLst>
          </p:cNvPr>
          <p:cNvSpPr txBox="1"/>
          <p:nvPr/>
        </p:nvSpPr>
        <p:spPr>
          <a:xfrm>
            <a:off x="5531004" y="2010445"/>
            <a:ext cx="93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“20 mi/h”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7E48E-07EB-2D47-BD07-0525603C2661}"/>
              </a:ext>
            </a:extLst>
          </p:cNvPr>
          <p:cNvSpPr/>
          <p:nvPr/>
        </p:nvSpPr>
        <p:spPr>
          <a:xfrm>
            <a:off x="5642539" y="2516974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“yield”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30016-467B-5D48-8D60-56C939E61399}"/>
              </a:ext>
            </a:extLst>
          </p:cNvPr>
          <p:cNvSpPr txBox="1"/>
          <p:nvPr/>
        </p:nvSpPr>
        <p:spPr>
          <a:xfrm>
            <a:off x="2808982" y="5476099"/>
            <a:ext cx="78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ACB673-F8CD-734F-B35E-D9E8A32938B5}"/>
              </a:ext>
            </a:extLst>
          </p:cNvPr>
          <p:cNvSpPr txBox="1"/>
          <p:nvPr/>
        </p:nvSpPr>
        <p:spPr>
          <a:xfrm>
            <a:off x="6230898" y="5481504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2DB4-987D-0C41-9BEA-2E43A47CDE8B}"/>
              </a:ext>
            </a:extLst>
          </p:cNvPr>
          <p:cNvSpPr txBox="1"/>
          <p:nvPr/>
        </p:nvSpPr>
        <p:spPr>
          <a:xfrm>
            <a:off x="1015586" y="5476098"/>
            <a:ext cx="112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Testing input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5CF90A-3ECF-714D-B65C-DCF9790DCA9F}"/>
              </a:ext>
            </a:extLst>
          </p:cNvPr>
          <p:cNvSpPr txBox="1"/>
          <p:nvPr/>
        </p:nvSpPr>
        <p:spPr>
          <a:xfrm>
            <a:off x="4299392" y="5476098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BC71318-9A33-F74D-92E4-4A72190897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821" y="5003955"/>
            <a:ext cx="84649" cy="78602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09ACE40-B371-2F4E-8AB7-3DAB36C9BC74}"/>
              </a:ext>
            </a:extLst>
          </p:cNvPr>
          <p:cNvCxnSpPr>
            <a:cxnSpLocks/>
          </p:cNvCxnSpPr>
          <p:nvPr/>
        </p:nvCxnSpPr>
        <p:spPr>
          <a:xfrm>
            <a:off x="1142491" y="4272420"/>
            <a:ext cx="355330" cy="6619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6F0FEC9-3A75-9043-88AC-C4FCE9430462}"/>
              </a:ext>
            </a:extLst>
          </p:cNvPr>
          <p:cNvSpPr txBox="1"/>
          <p:nvPr/>
        </p:nvSpPr>
        <p:spPr>
          <a:xfrm>
            <a:off x="428103" y="4035380"/>
            <a:ext cx="139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Backdoor trigger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78BCDC-AF80-DF45-9E4E-8C6031841FA6}"/>
              </a:ext>
            </a:extLst>
          </p:cNvPr>
          <p:cNvSpPr txBox="1"/>
          <p:nvPr/>
        </p:nvSpPr>
        <p:spPr>
          <a:xfrm>
            <a:off x="7789660" y="5480965"/>
            <a:ext cx="103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Target label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EA85A4-2BE8-C54B-B129-FE0E266EF7C4}"/>
              </a:ext>
            </a:extLst>
          </p:cNvPr>
          <p:cNvSpPr txBox="1"/>
          <p:nvPr/>
        </p:nvSpPr>
        <p:spPr>
          <a:xfrm>
            <a:off x="25228" y="4812297"/>
            <a:ext cx="113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Effectiveness</a:t>
            </a:r>
          </a:p>
          <a:p>
            <a:pPr algn="ctr"/>
            <a:r>
              <a:rPr lang="en-US" dirty="0"/>
              <a:t>goal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81E4939-E982-2E41-82A3-8E72BE941FED}"/>
              </a:ext>
            </a:extLst>
          </p:cNvPr>
          <p:cNvCxnSpPr>
            <a:cxnSpLocks/>
            <a:stCxn id="70" idx="0"/>
          </p:cNvCxnSpPr>
          <p:nvPr/>
        </p:nvCxnSpPr>
        <p:spPr>
          <a:xfrm flipV="1">
            <a:off x="7069173" y="2598329"/>
            <a:ext cx="846554" cy="1053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CAC31CC-A657-3049-8B72-9F59F73ABDA4}"/>
              </a:ext>
            </a:extLst>
          </p:cNvPr>
          <p:cNvCxnSpPr>
            <a:cxnSpLocks/>
            <a:stCxn id="70" idx="0"/>
          </p:cNvCxnSpPr>
          <p:nvPr/>
        </p:nvCxnSpPr>
        <p:spPr>
          <a:xfrm flipV="1">
            <a:off x="7069173" y="2752390"/>
            <a:ext cx="35956" cy="8992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DC0D99D-FDDF-6342-ACD1-41A1907C58EB}"/>
              </a:ext>
            </a:extLst>
          </p:cNvPr>
          <p:cNvCxnSpPr>
            <a:cxnSpLocks/>
            <a:stCxn id="70" idx="2"/>
            <a:endCxn id="39" idx="0"/>
          </p:cNvCxnSpPr>
          <p:nvPr/>
        </p:nvCxnSpPr>
        <p:spPr>
          <a:xfrm flipH="1">
            <a:off x="6817280" y="3959420"/>
            <a:ext cx="251893" cy="6193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A6A7AA0-AD28-6B4D-A064-F6667AFE2C81}"/>
              </a:ext>
            </a:extLst>
          </p:cNvPr>
          <p:cNvSpPr txBox="1"/>
          <p:nvPr/>
        </p:nvSpPr>
        <p:spPr>
          <a:xfrm>
            <a:off x="6060210" y="3651643"/>
            <a:ext cx="2017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Existing backdoor attacks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E092585-D209-9B40-80D0-FFBDBAD88314}"/>
              </a:ext>
            </a:extLst>
          </p:cNvPr>
          <p:cNvCxnSpPr>
            <a:cxnSpLocks/>
            <a:stCxn id="78" idx="0"/>
          </p:cNvCxnSpPr>
          <p:nvPr/>
        </p:nvCxnSpPr>
        <p:spPr>
          <a:xfrm flipH="1" flipV="1">
            <a:off x="3252595" y="2667685"/>
            <a:ext cx="727650" cy="9662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5AEAF17-DCBB-5748-9CD5-82FE7EED736A}"/>
              </a:ext>
            </a:extLst>
          </p:cNvPr>
          <p:cNvSpPr txBox="1"/>
          <p:nvPr/>
        </p:nvSpPr>
        <p:spPr>
          <a:xfrm>
            <a:off x="3147389" y="3633895"/>
            <a:ext cx="1665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Our backdoor attack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971676D-FCBA-884D-BF44-DA6A11D6F648}"/>
              </a:ext>
            </a:extLst>
          </p:cNvPr>
          <p:cNvCxnSpPr>
            <a:cxnSpLocks/>
            <a:stCxn id="78" idx="2"/>
            <a:endCxn id="42" idx="0"/>
          </p:cNvCxnSpPr>
          <p:nvPr/>
        </p:nvCxnSpPr>
        <p:spPr>
          <a:xfrm flipH="1">
            <a:off x="3252663" y="3941672"/>
            <a:ext cx="727582" cy="5574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99208F8-6E1F-6E42-A86A-245D1160F015}"/>
              </a:ext>
            </a:extLst>
          </p:cNvPr>
          <p:cNvSpPr txBox="1"/>
          <p:nvPr/>
        </p:nvSpPr>
        <p:spPr>
          <a:xfrm>
            <a:off x="7751112" y="4829544"/>
            <a:ext cx="1110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“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en-US" sz="1400" dirty="0">
                <a:solidFill>
                  <a:srgbClr val="FF0000"/>
                </a:solidFill>
              </a:rPr>
              <a:t>0 </a:t>
            </a:r>
            <a:r>
              <a:rPr lang="en-US" dirty="0">
                <a:solidFill>
                  <a:srgbClr val="FF0000"/>
                </a:solidFill>
              </a:rPr>
              <a:t>mi/h</a:t>
            </a:r>
            <a:r>
              <a:rPr lang="zh-CN" altLang="en-US" sz="1400" dirty="0">
                <a:solidFill>
                  <a:srgbClr val="FF0000"/>
                </a:solidFill>
              </a:rPr>
              <a:t>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15566A-A3BA-2A49-8509-DD949DF2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682986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Our </a:t>
            </a:r>
            <a:r>
              <a:rPr lang="en-US" dirty="0" err="1"/>
              <a:t>BadEncoder</a:t>
            </a:r>
            <a:endParaRPr lang="en-US" dirty="0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32353FD8-2CFE-4B30-8C65-75044A396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638" y="3007939"/>
            <a:ext cx="708612" cy="72482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44FF4DB-72C1-48F0-B8D2-7FEADC5B7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399" y="2162664"/>
            <a:ext cx="772653" cy="809329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E92DADBF-3546-4D41-B4AC-169006600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265" y="3826228"/>
            <a:ext cx="733667" cy="93332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9CDB0066-8FAB-46E3-84A2-E50F64227002}"/>
              </a:ext>
            </a:extLst>
          </p:cNvPr>
          <p:cNvSpPr/>
          <p:nvPr/>
        </p:nvSpPr>
        <p:spPr>
          <a:xfrm>
            <a:off x="2935447" y="3123395"/>
            <a:ext cx="934561" cy="4978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CD01EB1-3A9D-4970-9A11-7EB85B23DA93}"/>
              </a:ext>
            </a:extLst>
          </p:cNvPr>
          <p:cNvCxnSpPr>
            <a:cxnSpLocks/>
          </p:cNvCxnSpPr>
          <p:nvPr/>
        </p:nvCxnSpPr>
        <p:spPr>
          <a:xfrm flipV="1">
            <a:off x="3968554" y="3368593"/>
            <a:ext cx="202789" cy="371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19B7A9F-FD2B-48DC-801D-9B8868AE7026}"/>
              </a:ext>
            </a:extLst>
          </p:cNvPr>
          <p:cNvSpPr txBox="1"/>
          <p:nvPr/>
        </p:nvSpPr>
        <p:spPr>
          <a:xfrm>
            <a:off x="2847500" y="3214705"/>
            <a:ext cx="1125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BadEncoder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D6018DB-FBF3-4285-B97F-E2AA75C5F986}"/>
              </a:ext>
            </a:extLst>
          </p:cNvPr>
          <p:cNvCxnSpPr>
            <a:cxnSpLocks/>
          </p:cNvCxnSpPr>
          <p:nvPr/>
        </p:nvCxnSpPr>
        <p:spPr>
          <a:xfrm flipV="1">
            <a:off x="2684668" y="3382424"/>
            <a:ext cx="184985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CC38B805-46CA-4B28-BB8D-8684451CF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443" y="2896100"/>
            <a:ext cx="1003448" cy="10034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F05578-EA8F-4613-9EF0-A53F84A13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4906" y="2873031"/>
            <a:ext cx="956449" cy="10034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135B10D-62A9-4EA5-B2AB-4D11C721CB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41" y="2609220"/>
            <a:ext cx="253378" cy="29988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85EAFDB-7CA8-4878-8E27-CB94F2F7C6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78" y="2611660"/>
            <a:ext cx="189265" cy="307777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095E018-2C4E-46B1-8B76-DA5C9BF9AC38}"/>
              </a:ext>
            </a:extLst>
          </p:cNvPr>
          <p:cNvCxnSpPr>
            <a:cxnSpLocks/>
          </p:cNvCxnSpPr>
          <p:nvPr/>
        </p:nvCxnSpPr>
        <p:spPr>
          <a:xfrm flipV="1">
            <a:off x="5429000" y="2445689"/>
            <a:ext cx="904208" cy="53806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C8A6769-DB57-4BA8-B60C-9C365424F311}"/>
              </a:ext>
            </a:extLst>
          </p:cNvPr>
          <p:cNvCxnSpPr>
            <a:cxnSpLocks/>
          </p:cNvCxnSpPr>
          <p:nvPr/>
        </p:nvCxnSpPr>
        <p:spPr>
          <a:xfrm>
            <a:off x="5429000" y="3804884"/>
            <a:ext cx="901333" cy="46641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0B1BC03-BF0C-4C52-BE20-F78A68B9BD86}"/>
              </a:ext>
            </a:extLst>
          </p:cNvPr>
          <p:cNvSpPr txBox="1"/>
          <p:nvPr/>
        </p:nvSpPr>
        <p:spPr>
          <a:xfrm>
            <a:off x="5222554" y="2287168"/>
            <a:ext cx="1016112" cy="523220"/>
          </a:xfrm>
          <a:prstGeom prst="rect">
            <a:avLst/>
          </a:prstGeom>
          <a:noFill/>
          <a:scene3d>
            <a:camera prst="orthographicFront">
              <a:rot lat="0" lon="0" rev="186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/>
              <a:t>Traffic sign </a:t>
            </a:r>
          </a:p>
          <a:p>
            <a:r>
              <a:rPr lang="en-US" dirty="0"/>
              <a:t>r</a:t>
            </a:r>
            <a:r>
              <a:rPr lang="en-US" sz="1400" dirty="0"/>
              <a:t>ecognition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37D35A-FA8B-463F-BAD9-38F4E108C4A8}"/>
              </a:ext>
            </a:extLst>
          </p:cNvPr>
          <p:cNvSpPr txBox="1"/>
          <p:nvPr/>
        </p:nvSpPr>
        <p:spPr>
          <a:xfrm>
            <a:off x="5328589" y="4003927"/>
            <a:ext cx="1117678" cy="523220"/>
          </a:xfrm>
          <a:prstGeom prst="rect">
            <a:avLst/>
          </a:prstGeom>
          <a:noFill/>
          <a:scene3d>
            <a:camera prst="orthographicFront">
              <a:rot lat="0" lon="0" rev="201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  <a:r>
              <a:rPr lang="en-US" sz="1400" dirty="0"/>
              <a:t> </a:t>
            </a:r>
          </a:p>
          <a:p>
            <a:r>
              <a:rPr lang="en-US" sz="1400" dirty="0"/>
              <a:t>classification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AF48789-E348-4CC8-B0B0-CC22620E2AB6}"/>
              </a:ext>
            </a:extLst>
          </p:cNvPr>
          <p:cNvSpPr txBox="1"/>
          <p:nvPr/>
        </p:nvSpPr>
        <p:spPr>
          <a:xfrm>
            <a:off x="5337825" y="3106663"/>
            <a:ext cx="111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Digit </a:t>
            </a:r>
          </a:p>
          <a:p>
            <a:r>
              <a:rPr lang="en-US" sz="1400" dirty="0"/>
              <a:t>classification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7726BA2-2377-40F6-B333-FD212DFDD3D6}"/>
              </a:ext>
            </a:extLst>
          </p:cNvPr>
          <p:cNvCxnSpPr>
            <a:cxnSpLocks/>
          </p:cNvCxnSpPr>
          <p:nvPr/>
        </p:nvCxnSpPr>
        <p:spPr>
          <a:xfrm>
            <a:off x="5419778" y="3376604"/>
            <a:ext cx="75362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5E14DE7-463A-4E2F-A2EA-EF43B4F885E5}"/>
              </a:ext>
            </a:extLst>
          </p:cNvPr>
          <p:cNvSpPr txBox="1"/>
          <p:nvPr/>
        </p:nvSpPr>
        <p:spPr>
          <a:xfrm>
            <a:off x="285203" y="5884376"/>
            <a:ext cx="776959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Jinyuan Jia, </a:t>
            </a:r>
            <a:r>
              <a:rPr lang="en-US" dirty="0" err="1"/>
              <a:t>Yupei</a:t>
            </a:r>
            <a:r>
              <a:rPr lang="en-US" dirty="0"/>
              <a:t> Liu, and Neil </a:t>
            </a:r>
            <a:r>
              <a:rPr lang="en-US" dirty="0" err="1"/>
              <a:t>Zhenqiang</a:t>
            </a:r>
            <a:r>
              <a:rPr lang="en-US" dirty="0"/>
              <a:t> Gong. “</a:t>
            </a:r>
            <a:r>
              <a:rPr lang="en-US" dirty="0" err="1"/>
              <a:t>BadEncoder</a:t>
            </a:r>
            <a:r>
              <a:rPr lang="en-US" dirty="0"/>
              <a:t>: Backdoor Attacks to Pre-trained Encoders in Self-Supervised Learning”. In </a:t>
            </a:r>
            <a:r>
              <a:rPr lang="en-US" i="1" dirty="0"/>
              <a:t>IEEE Symposium on Security and Privacy</a:t>
            </a:r>
            <a:r>
              <a:rPr lang="en-US" dirty="0"/>
              <a:t>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6A650-E74D-6A4B-91B4-F0F53F5AE9BC}"/>
              </a:ext>
            </a:extLst>
          </p:cNvPr>
          <p:cNvSpPr txBox="1"/>
          <p:nvPr/>
        </p:nvSpPr>
        <p:spPr>
          <a:xfrm>
            <a:off x="1784819" y="3992036"/>
            <a:ext cx="78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Clean </a:t>
            </a:r>
          </a:p>
          <a:p>
            <a:pPr algn="ctr"/>
            <a:r>
              <a:rPr lang="en-US" dirty="0"/>
              <a:t>encoder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253B13B-DAB8-9840-8050-6FA5E35387D4}"/>
              </a:ext>
            </a:extLst>
          </p:cNvPr>
          <p:cNvSpPr txBox="1"/>
          <p:nvPr/>
        </p:nvSpPr>
        <p:spPr>
          <a:xfrm>
            <a:off x="4188397" y="3994662"/>
            <a:ext cx="1089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Backdoored </a:t>
            </a:r>
          </a:p>
          <a:p>
            <a:pPr algn="ctr"/>
            <a:r>
              <a:rPr lang="en-US" dirty="0"/>
              <a:t>encoder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52949-0FD3-C645-B504-4D6505AF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842241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77" grpId="0"/>
      <p:bldP spid="84" grpId="0"/>
      <p:bldP spid="8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1A4C78F-331F-054C-BB74-C23AF72F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>
                <a:ea typeface="ＭＳ Ｐゴシック" panose="020B0600070205080204" pitchFamily="34" charset="-128"/>
              </a:rPr>
              <a:t>Threat Model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CB62-8952-8140-BA54-683D787B9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One target downstream task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E.g., traffic sign recognition</a:t>
            </a:r>
          </a:p>
          <a:p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One target label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E.g., “60 mi/h”</a:t>
            </a:r>
          </a:p>
          <a:p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One backdoor trigger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E.g., a white square in the center of an image</a:t>
            </a:r>
          </a:p>
          <a:p>
            <a:pPr marL="342900" lvl="1" indent="0">
              <a:buNone/>
            </a:pPr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Attacker’s goal</a:t>
            </a:r>
          </a:p>
          <a:p>
            <a:pPr lvl="1"/>
            <a:r>
              <a:rPr lang="en-US" sz="1500" dirty="0"/>
              <a:t>Effectiveness goal</a:t>
            </a:r>
            <a:endParaRPr lang="en-US" sz="1200" dirty="0"/>
          </a:p>
          <a:p>
            <a:pPr lvl="1"/>
            <a:r>
              <a:rPr lang="en-US" sz="1500" dirty="0"/>
              <a:t>Utility goal</a:t>
            </a:r>
          </a:p>
          <a:p>
            <a:pPr lvl="1"/>
            <a:endParaRPr lang="en-US" sz="1500" dirty="0"/>
          </a:p>
          <a:p>
            <a:r>
              <a:rPr lang="en-US" dirty="0"/>
              <a:t>Attacker’s background knowledge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Unlabeled images 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Called </a:t>
            </a:r>
            <a:r>
              <a:rPr lang="en-US" altLang="en-US" i="1" dirty="0">
                <a:ea typeface="ＭＳ Ｐゴシック" panose="020B0600070205080204" pitchFamily="34" charset="-128"/>
              </a:rPr>
              <a:t>attack dataset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Image with target label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9AB540-243C-4BCC-8709-71CAA97FCD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49AB540-243C-4BCC-8709-71CAA97FCD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A3254AF-30A7-4863-A286-4E4479565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245" y="5561781"/>
            <a:ext cx="777916" cy="67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BCCCCE-75D9-7C43-A189-A9B0300DCF14}"/>
              </a:ext>
            </a:extLst>
          </p:cNvPr>
          <p:cNvSpPr txBox="1"/>
          <p:nvPr/>
        </p:nvSpPr>
        <p:spPr>
          <a:xfrm>
            <a:off x="4299161" y="5710691"/>
            <a:ext cx="1401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i="1" dirty="0">
                <a:ea typeface="ＭＳ Ｐゴシック" panose="020B0600070205080204" pitchFamily="34" charset="-128"/>
              </a:rPr>
              <a:t>Reference image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74194-57CE-A245-94C4-A355002F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15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75094700"/>
      </p:ext>
    </p:extLst>
  </p:cSld>
  <p:clrMapOvr>
    <a:masterClrMapping/>
  </p:clrMapOvr>
  <p:transition spd="slow" advTm="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1A4C78F-331F-054C-BB74-C23AF72F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Key Idea of Our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CB62-8952-8140-BA54-683D787B9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Formulate as an optimization problem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Effectiveness loss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Quantify effectiveness goal</a:t>
            </a:r>
          </a:p>
          <a:p>
            <a:pPr lvl="1"/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Utility loss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Quantify utility goal</a:t>
            </a:r>
          </a:p>
          <a:p>
            <a:pPr lvl="1"/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Minimize a weighted sum of the two losses</a:t>
            </a:r>
          </a:p>
          <a:p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9AB540-243C-4BCC-8709-71CAA97FCD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49AB540-243C-4BCC-8709-71CAA97FCD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B96A-8CBA-3D4F-B988-F8518CCC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16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38389883"/>
      </p:ext>
    </p:extLst>
  </p:cSld>
  <p:clrMapOvr>
    <a:masterClrMapping/>
  </p:clrMapOvr>
  <p:transition spd="slow" advTm="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1A4C78F-331F-054C-BB74-C23AF72F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Quantifying Effectiveness Goal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DA1161-243B-5E4E-BA54-CE24683E69F1}"/>
              </a:ext>
            </a:extLst>
          </p:cNvPr>
          <p:cNvSpPr txBox="1"/>
          <p:nvPr/>
        </p:nvSpPr>
        <p:spPr>
          <a:xfrm>
            <a:off x="161845" y="1877214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Condition I: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6F099C-E056-9D4E-888F-640C2E37072B}"/>
              </a:ext>
            </a:extLst>
          </p:cNvPr>
          <p:cNvSpPr txBox="1"/>
          <p:nvPr/>
        </p:nvSpPr>
        <p:spPr>
          <a:xfrm>
            <a:off x="127460" y="3301520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Condition II: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15092-6F02-864A-8E97-547B397D480A}"/>
              </a:ext>
            </a:extLst>
          </p:cNvPr>
          <p:cNvSpPr txBox="1"/>
          <p:nvPr/>
        </p:nvSpPr>
        <p:spPr>
          <a:xfrm>
            <a:off x="4052061" y="255903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8FE80C-1C25-EB47-AEBD-397DE7E5A576}"/>
              </a:ext>
            </a:extLst>
          </p:cNvPr>
          <p:cNvCxnSpPr>
            <a:cxnSpLocks/>
          </p:cNvCxnSpPr>
          <p:nvPr/>
        </p:nvCxnSpPr>
        <p:spPr>
          <a:xfrm>
            <a:off x="4227543" y="4184492"/>
            <a:ext cx="0" cy="51206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A9DD42-A30E-394D-894F-DC9B1FFE901A}"/>
                  </a:ext>
                </a:extLst>
              </p:cNvPr>
              <p:cNvSpPr txBox="1"/>
              <p:nvPr/>
            </p:nvSpPr>
            <p:spPr>
              <a:xfrm>
                <a:off x="1226457" y="6021103"/>
                <a:ext cx="310117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2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𝑓</m:t>
                    </m:r>
                    <m:r>
                      <a:rPr lang="en-US" altLang="en-US" sz="2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′(</m:t>
                    </m:r>
                    <m:r>
                      <a:rPr lang="en-US" altLang="en-US" sz="21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𝑥</m:t>
                    </m:r>
                    <m:r>
                      <a:rPr lang="en-US" altLang="en-US" sz="21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)</m:t>
                    </m:r>
                  </m:oMath>
                </a14:m>
                <a:r>
                  <a:rPr lang="en-US" sz="2100" dirty="0"/>
                  <a:t>: feature vector for </a:t>
                </a:r>
                <a14:m>
                  <m:oMath xmlns:m="http://schemas.openxmlformats.org/officeDocument/2006/math">
                    <m:r>
                      <a:rPr lang="en-US" altLang="en-US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𝑥</m:t>
                    </m:r>
                  </m:oMath>
                </a14:m>
                <a:endParaRPr lang="en-US" sz="21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A9DD42-A30E-394D-894F-DC9B1FFE9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457" y="6021103"/>
                <a:ext cx="3101170" cy="415498"/>
              </a:xfrm>
              <a:prstGeom prst="rect">
                <a:avLst/>
              </a:prstGeom>
              <a:blipFill>
                <a:blip r:embed="rId4"/>
                <a:stretch>
                  <a:fillRect l="-1224" t="-5882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415C14D-BE7D-0146-9E4D-A7FB670D906B}"/>
              </a:ext>
            </a:extLst>
          </p:cNvPr>
          <p:cNvSpPr txBox="1"/>
          <p:nvPr/>
        </p:nvSpPr>
        <p:spPr>
          <a:xfrm>
            <a:off x="5334170" y="5130180"/>
            <a:ext cx="1126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60 mi/h</a:t>
            </a:r>
            <a:r>
              <a:rPr lang="zh-CN" altLang="en-US" dirty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E990C62D-1F47-B242-B035-8E133CF09944}"/>
              </a:ext>
            </a:extLst>
          </p:cNvPr>
          <p:cNvSpPr/>
          <p:nvPr/>
        </p:nvSpPr>
        <p:spPr>
          <a:xfrm>
            <a:off x="2941028" y="1623779"/>
            <a:ext cx="1027155" cy="963131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9C1229-9C9F-FF40-B6FF-F4D3F31D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848" y="1715845"/>
            <a:ext cx="798910" cy="7636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29B0F2-BC32-0842-B90B-6BDC19237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976" y="2097558"/>
            <a:ext cx="116431" cy="106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508B27-5CEC-B44A-A207-806EBB94C5BF}"/>
                  </a:ext>
                </a:extLst>
              </p:cNvPr>
              <p:cNvSpPr/>
              <p:nvPr/>
            </p:nvSpPr>
            <p:spPr>
              <a:xfrm>
                <a:off x="2455199" y="1899484"/>
                <a:ext cx="5565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𝑓</m:t>
                      </m:r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508B27-5CEC-B44A-A207-806EBB94C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199" y="1899484"/>
                <a:ext cx="556563" cy="523220"/>
              </a:xfrm>
              <a:prstGeom prst="rect">
                <a:avLst/>
              </a:prstGeom>
              <a:blipFill>
                <a:blip r:embed="rId7"/>
                <a:stretch>
                  <a:fillRect l="-4444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784D937-7EC6-9E48-8C74-C1069DDBC2F5}"/>
                  </a:ext>
                </a:extLst>
              </p:cNvPr>
              <p:cNvSpPr/>
              <p:nvPr/>
            </p:nvSpPr>
            <p:spPr>
              <a:xfrm>
                <a:off x="3968705" y="1843734"/>
                <a:ext cx="5309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784D937-7EC6-9E48-8C74-C1069DDBC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705" y="1843734"/>
                <a:ext cx="53091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E774535-A167-5649-A7C6-061730EB6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8178" y="1765017"/>
            <a:ext cx="777916" cy="676680"/>
          </a:xfrm>
          <a:prstGeom prst="rect">
            <a:avLst/>
          </a:prstGeom>
        </p:spPr>
      </p:pic>
      <p:sp>
        <p:nvSpPr>
          <p:cNvPr id="26" name="Double Bracket 25">
            <a:extLst>
              <a:ext uri="{FF2B5EF4-FFF2-40B4-BE49-F238E27FC236}">
                <a16:creationId xmlns:a16="http://schemas.microsoft.com/office/drawing/2014/main" id="{1043E3E3-9062-2644-8EAA-E710DB3F19CF}"/>
              </a:ext>
            </a:extLst>
          </p:cNvPr>
          <p:cNvSpPr/>
          <p:nvPr/>
        </p:nvSpPr>
        <p:spPr>
          <a:xfrm>
            <a:off x="4852542" y="1621792"/>
            <a:ext cx="1027155" cy="963131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2C1C2A-D5CD-1140-BC70-4EDD8EF1F7B3}"/>
                  </a:ext>
                </a:extLst>
              </p:cNvPr>
              <p:cNvSpPr/>
              <p:nvPr/>
            </p:nvSpPr>
            <p:spPr>
              <a:xfrm>
                <a:off x="4366713" y="1835712"/>
                <a:ext cx="5565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𝑓</m:t>
                      </m:r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2C1C2A-D5CD-1140-BC70-4EDD8EF1F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713" y="1835712"/>
                <a:ext cx="556563" cy="523220"/>
              </a:xfrm>
              <a:prstGeom prst="rect">
                <a:avLst/>
              </a:prstGeom>
              <a:blipFill>
                <a:blip r:embed="rId10"/>
                <a:stretch>
                  <a:fillRect l="-6667" r="-444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0104A1A4-37DE-E348-A29F-63F1BA810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5683" y="3211765"/>
            <a:ext cx="777916" cy="676680"/>
          </a:xfrm>
          <a:prstGeom prst="rect">
            <a:avLst/>
          </a:prstGeom>
        </p:spPr>
      </p:pic>
      <p:sp>
        <p:nvSpPr>
          <p:cNvPr id="32" name="Double Bracket 31">
            <a:extLst>
              <a:ext uri="{FF2B5EF4-FFF2-40B4-BE49-F238E27FC236}">
                <a16:creationId xmlns:a16="http://schemas.microsoft.com/office/drawing/2014/main" id="{76C1A3A5-179C-184F-8D28-94D7614EDAA6}"/>
              </a:ext>
            </a:extLst>
          </p:cNvPr>
          <p:cNvSpPr/>
          <p:nvPr/>
        </p:nvSpPr>
        <p:spPr>
          <a:xfrm>
            <a:off x="2950047" y="3068540"/>
            <a:ext cx="1027155" cy="963131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6879581-D049-AA4D-8810-8910ADFBCA9E}"/>
                  </a:ext>
                </a:extLst>
              </p:cNvPr>
              <p:cNvSpPr/>
              <p:nvPr/>
            </p:nvSpPr>
            <p:spPr>
              <a:xfrm>
                <a:off x="2464218" y="3344245"/>
                <a:ext cx="5565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𝑓</m:t>
                      </m:r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6879581-D049-AA4D-8810-8910ADFBC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218" y="3344245"/>
                <a:ext cx="556563" cy="523220"/>
              </a:xfrm>
              <a:prstGeom prst="rect">
                <a:avLst/>
              </a:prstGeom>
              <a:blipFill>
                <a:blip r:embed="rId11"/>
                <a:stretch>
                  <a:fillRect l="-4444" r="-444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C0F20A8-6ED4-2740-A4B7-1BA706E13F4F}"/>
                  </a:ext>
                </a:extLst>
              </p:cNvPr>
              <p:cNvSpPr/>
              <p:nvPr/>
            </p:nvSpPr>
            <p:spPr>
              <a:xfrm>
                <a:off x="3966292" y="3288495"/>
                <a:ext cx="5309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C0F20A8-6ED4-2740-A4B7-1BA706E13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292" y="3288495"/>
                <a:ext cx="530915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F171A9FE-D1FA-734E-B9EB-9C96B5316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0877" y="3193754"/>
            <a:ext cx="777916" cy="676680"/>
          </a:xfrm>
          <a:prstGeom prst="rect">
            <a:avLst/>
          </a:prstGeom>
        </p:spPr>
      </p:pic>
      <p:sp>
        <p:nvSpPr>
          <p:cNvPr id="36" name="Double Bracket 35">
            <a:extLst>
              <a:ext uri="{FF2B5EF4-FFF2-40B4-BE49-F238E27FC236}">
                <a16:creationId xmlns:a16="http://schemas.microsoft.com/office/drawing/2014/main" id="{A1AB15AE-00B9-7448-B451-FE95BCC24FDC}"/>
              </a:ext>
            </a:extLst>
          </p:cNvPr>
          <p:cNvSpPr/>
          <p:nvPr/>
        </p:nvSpPr>
        <p:spPr>
          <a:xfrm>
            <a:off x="4875241" y="3050529"/>
            <a:ext cx="1027155" cy="963131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3F51092-82B3-BB48-B264-C442080AEC8D}"/>
                  </a:ext>
                </a:extLst>
              </p:cNvPr>
              <p:cNvSpPr/>
              <p:nvPr/>
            </p:nvSpPr>
            <p:spPr>
              <a:xfrm>
                <a:off x="4377055" y="3301520"/>
                <a:ext cx="47410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𝑓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3F51092-82B3-BB48-B264-C442080AEC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055" y="3301520"/>
                <a:ext cx="474104" cy="523220"/>
              </a:xfrm>
              <a:prstGeom prst="rect">
                <a:avLst/>
              </a:prstGeom>
              <a:blipFill>
                <a:blip r:embed="rId13"/>
                <a:stretch>
                  <a:fillRect l="-7895" r="-526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50CAEEF-5467-764A-A336-A7C167EA27BE}"/>
                  </a:ext>
                </a:extLst>
              </p:cNvPr>
              <p:cNvSpPr/>
              <p:nvPr/>
            </p:nvSpPr>
            <p:spPr>
              <a:xfrm>
                <a:off x="1983315" y="5057972"/>
                <a:ext cx="5565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𝑓</m:t>
                      </m:r>
                      <m:r>
                        <a:rPr lang="en-US" alt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50CAEEF-5467-764A-A336-A7C167EA27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15" y="5057972"/>
                <a:ext cx="556563" cy="523220"/>
              </a:xfrm>
              <a:prstGeom prst="rect">
                <a:avLst/>
              </a:prstGeom>
              <a:blipFill>
                <a:blip r:embed="rId14"/>
                <a:stretch>
                  <a:fillRect l="-6818" r="-681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0C0BB6A-F567-054B-A064-B63B741E404C}"/>
              </a:ext>
            </a:extLst>
          </p:cNvPr>
          <p:cNvCxnSpPr>
            <a:cxnSpLocks/>
          </p:cNvCxnSpPr>
          <p:nvPr/>
        </p:nvCxnSpPr>
        <p:spPr>
          <a:xfrm>
            <a:off x="3516139" y="5259186"/>
            <a:ext cx="454907" cy="733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F717FE3F-6076-BD4F-8A37-F0F5AC9EA2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0546" y="4869636"/>
            <a:ext cx="772653" cy="809329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55F1DB-91CB-4D40-AACC-FAF099424341}"/>
              </a:ext>
            </a:extLst>
          </p:cNvPr>
          <p:cNvCxnSpPr>
            <a:cxnSpLocks/>
          </p:cNvCxnSpPr>
          <p:nvPr/>
        </p:nvCxnSpPr>
        <p:spPr>
          <a:xfrm>
            <a:off x="4945474" y="5284069"/>
            <a:ext cx="468055" cy="533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uble Bracket 44">
            <a:extLst>
              <a:ext uri="{FF2B5EF4-FFF2-40B4-BE49-F238E27FC236}">
                <a16:creationId xmlns:a16="http://schemas.microsoft.com/office/drawing/2014/main" id="{C763C8D5-22EC-1E4B-8F5D-53AEEC337A0F}"/>
              </a:ext>
            </a:extLst>
          </p:cNvPr>
          <p:cNvSpPr/>
          <p:nvPr/>
        </p:nvSpPr>
        <p:spPr>
          <a:xfrm>
            <a:off x="2432480" y="4792737"/>
            <a:ext cx="1027155" cy="963131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8DE95B5-ACE7-974E-B93C-B21C3D8EB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300" y="4884803"/>
            <a:ext cx="798910" cy="7636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E86C781-A05A-2A48-8E7D-ABDDF1690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428" y="5266516"/>
            <a:ext cx="116431" cy="1061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D5C8F7A-9335-EF44-A275-DC1A2B9EBEBE}"/>
              </a:ext>
            </a:extLst>
          </p:cNvPr>
          <p:cNvSpPr txBox="1"/>
          <p:nvPr/>
        </p:nvSpPr>
        <p:spPr>
          <a:xfrm>
            <a:off x="7689110" y="3445876"/>
            <a:ext cx="1126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60 mi/h</a:t>
            </a:r>
            <a:r>
              <a:rPr lang="zh-CN" altLang="en-US" dirty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EBF4ED7-CA7C-ED4E-9606-29574F18D4A3}"/>
              </a:ext>
            </a:extLst>
          </p:cNvPr>
          <p:cNvCxnSpPr>
            <a:cxnSpLocks/>
          </p:cNvCxnSpPr>
          <p:nvPr/>
        </p:nvCxnSpPr>
        <p:spPr>
          <a:xfrm>
            <a:off x="5957578" y="3574882"/>
            <a:ext cx="454907" cy="733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987D3BB6-4498-EF44-BBD0-4F074B1828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5486" y="3185332"/>
            <a:ext cx="772653" cy="809329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E361609-D767-534B-8187-8C2010965D80}"/>
              </a:ext>
            </a:extLst>
          </p:cNvPr>
          <p:cNvCxnSpPr>
            <a:cxnSpLocks/>
          </p:cNvCxnSpPr>
          <p:nvPr/>
        </p:nvCxnSpPr>
        <p:spPr>
          <a:xfrm>
            <a:off x="7300414" y="3599765"/>
            <a:ext cx="468055" cy="533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7C8FEE-1A98-1746-A474-59230731D3FA}"/>
              </a:ext>
            </a:extLst>
          </p:cNvPr>
          <p:cNvSpPr txBox="1"/>
          <p:nvPr/>
        </p:nvSpPr>
        <p:spPr>
          <a:xfrm>
            <a:off x="5363209" y="5525076"/>
            <a:ext cx="103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Target label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75245B5-4BFB-7245-A81B-0AAF72DB3517}"/>
              </a:ext>
            </a:extLst>
          </p:cNvPr>
          <p:cNvCxnSpPr>
            <a:cxnSpLocks/>
          </p:cNvCxnSpPr>
          <p:nvPr/>
        </p:nvCxnSpPr>
        <p:spPr>
          <a:xfrm flipH="1">
            <a:off x="5800580" y="1877214"/>
            <a:ext cx="564946" cy="1294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075B0B6-493C-C348-B30A-529E01AE6BE3}"/>
              </a:ext>
            </a:extLst>
          </p:cNvPr>
          <p:cNvSpPr txBox="1"/>
          <p:nvPr/>
        </p:nvSpPr>
        <p:spPr>
          <a:xfrm>
            <a:off x="6365526" y="1705352"/>
            <a:ext cx="1401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1EF6E-BDC8-3849-968F-D34E29C0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371728"/>
      </p:ext>
    </p:extLst>
  </p:cSld>
  <p:clrMapOvr>
    <a:masterClrMapping/>
  </p:clrMapOvr>
  <p:transition spd="slow" advTm="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5" grpId="0"/>
      <p:bldP spid="11" grpId="0"/>
      <p:bldP spid="17" grpId="0"/>
      <p:bldP spid="9" grpId="0" animBg="1"/>
      <p:bldP spid="10" grpId="0"/>
      <p:bldP spid="12" grpId="0"/>
      <p:bldP spid="26" grpId="0" animBg="1"/>
      <p:bldP spid="30" grpId="0"/>
      <p:bldP spid="32" grpId="0" animBg="1"/>
      <p:bldP spid="33" grpId="0"/>
      <p:bldP spid="34" grpId="0"/>
      <p:bldP spid="36" grpId="0" animBg="1"/>
      <p:bldP spid="37" grpId="0"/>
      <p:bldP spid="40" grpId="0"/>
      <p:bldP spid="45" grpId="0" animBg="1"/>
      <p:bldP spid="50" grpId="0"/>
      <p:bldP spid="49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1A4C78F-331F-054C-BB74-C23AF72F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Quantifying Condition I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9AB540-243C-4BCC-8709-71CAA97FCD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62304" y="212140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49AB540-243C-4BCC-8709-71CAA97FCD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2304" y="212140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D7FE700-1AF1-4786-A05B-942159F178F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609479" y="3000883"/>
          <a:ext cx="33655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0" name="Equation" r:id="rId7" imgW="1866600" imgH="583920" progId="Equation.DSMT4">
                  <p:embed/>
                </p:oleObj>
              </mc:Choice>
              <mc:Fallback>
                <p:oleObj name="Equation" r:id="rId7" imgW="1866600" imgH="58392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7FE700-1AF1-4786-A05B-942159F178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09479" y="3000883"/>
                        <a:ext cx="3365500" cy="105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CB8B037-4441-4037-80CC-229D1901BEEA}"/>
              </a:ext>
            </a:extLst>
          </p:cNvPr>
          <p:cNvSpPr txBox="1"/>
          <p:nvPr/>
        </p:nvSpPr>
        <p:spPr>
          <a:xfrm>
            <a:off x="5843894" y="3751739"/>
            <a:ext cx="157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sz="1400" dirty="0"/>
              <a:t>eference image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EDB9F9-DA8C-4730-81BB-532533A38C99}"/>
              </a:ext>
            </a:extLst>
          </p:cNvPr>
          <p:cNvCxnSpPr>
            <a:cxnSpLocks/>
          </p:cNvCxnSpPr>
          <p:nvPr/>
        </p:nvCxnSpPr>
        <p:spPr>
          <a:xfrm flipH="1" flipV="1">
            <a:off x="5669258" y="3404063"/>
            <a:ext cx="616279" cy="3585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385071-DC9B-4263-9164-1445B7D42528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3583159" y="2647087"/>
            <a:ext cx="296272" cy="4927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E81C5D6-2996-4B52-8C08-3425D7C68B71}"/>
              </a:ext>
            </a:extLst>
          </p:cNvPr>
          <p:cNvSpPr txBox="1"/>
          <p:nvPr/>
        </p:nvSpPr>
        <p:spPr>
          <a:xfrm>
            <a:off x="2875131" y="2339310"/>
            <a:ext cx="141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Cosine similarity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E9FC18-05D0-4841-9520-51D1FC19E2E1}"/>
              </a:ext>
            </a:extLst>
          </p:cNvPr>
          <p:cNvCxnSpPr>
            <a:cxnSpLocks/>
          </p:cNvCxnSpPr>
          <p:nvPr/>
        </p:nvCxnSpPr>
        <p:spPr>
          <a:xfrm flipV="1">
            <a:off x="3275319" y="3613457"/>
            <a:ext cx="362166" cy="37924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91113A2-80AD-4195-B7CB-A937FF379779}"/>
              </a:ext>
            </a:extLst>
          </p:cNvPr>
          <p:cNvSpPr txBox="1"/>
          <p:nvPr/>
        </p:nvSpPr>
        <p:spPr>
          <a:xfrm>
            <a:off x="1918215" y="3947491"/>
            <a:ext cx="157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Attack dataset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25C6BE9-B80E-4D52-BD03-D243B49D8437}"/>
              </a:ext>
            </a:extLst>
          </p:cNvPr>
          <p:cNvCxnSpPr>
            <a:cxnSpLocks/>
          </p:cNvCxnSpPr>
          <p:nvPr/>
        </p:nvCxnSpPr>
        <p:spPr>
          <a:xfrm flipH="1" flipV="1">
            <a:off x="4924487" y="4065637"/>
            <a:ext cx="438526" cy="39330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51B304B-5B9F-4F4C-A57D-667224AE45CF}"/>
              </a:ext>
            </a:extLst>
          </p:cNvPr>
          <p:cNvSpPr txBox="1"/>
          <p:nvPr/>
        </p:nvSpPr>
        <p:spPr>
          <a:xfrm>
            <a:off x="4880567" y="4407192"/>
            <a:ext cx="157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D8905C-458A-48C3-BB5B-66786C6182E2}"/>
                  </a:ext>
                </a:extLst>
              </p:cNvPr>
              <p:cNvSpPr txBox="1"/>
              <p:nvPr/>
            </p:nvSpPr>
            <p:spPr>
              <a:xfrm>
                <a:off x="4397596" y="1884216"/>
                <a:ext cx="17647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Embedding backdoor </a:t>
                </a:r>
                <a:r>
                  <a:rPr lang="en-US" dirty="0"/>
                  <a:t>trigger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𝑒</m:t>
                    </m:r>
                  </m:oMath>
                </a14:m>
                <a:r>
                  <a:rPr lang="en-US" dirty="0"/>
                  <a:t> </a:t>
                </a:r>
                <a:r>
                  <a:rPr lang="en-US" sz="1400" dirty="0"/>
                  <a:t>to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</a:rPr>
                      <m:t>𝑥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D8905C-458A-48C3-BB5B-66786C618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596" y="1884216"/>
                <a:ext cx="1764708" cy="523220"/>
              </a:xfrm>
              <a:prstGeom prst="rect">
                <a:avLst/>
              </a:prstGeom>
              <a:blipFill>
                <a:blip r:embed="rId9"/>
                <a:stretch>
                  <a:fillRect r="-1429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B31228-73E7-40DE-B196-81E6327B043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4670832" y="2407436"/>
            <a:ext cx="609118" cy="6853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5C9A171-9007-4404-8C2B-D59AC06FDEF1}"/>
              </a:ext>
            </a:extLst>
          </p:cNvPr>
          <p:cNvCxnSpPr>
            <a:cxnSpLocks/>
          </p:cNvCxnSpPr>
          <p:nvPr/>
        </p:nvCxnSpPr>
        <p:spPr>
          <a:xfrm flipV="1">
            <a:off x="3966556" y="3393458"/>
            <a:ext cx="162311" cy="8368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236F8CF-CAD3-4408-B638-53D4A7C074DF}"/>
              </a:ext>
            </a:extLst>
          </p:cNvPr>
          <p:cNvSpPr txBox="1"/>
          <p:nvPr/>
        </p:nvSpPr>
        <p:spPr>
          <a:xfrm>
            <a:off x="3093449" y="4243027"/>
            <a:ext cx="1577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Backdoored</a:t>
            </a:r>
          </a:p>
          <a:p>
            <a:pPr algn="ctr"/>
            <a:r>
              <a:rPr lang="en-US" dirty="0"/>
              <a:t>encoder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2F238-47BA-7945-98BE-D794EF34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18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7382044"/>
      </p:ext>
    </p:extLst>
  </p:cSld>
  <p:clrMapOvr>
    <a:masterClrMapping/>
  </p:clrMapOvr>
  <p:transition spd="slow" advTm="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31" grpId="0"/>
      <p:bldP spid="33" grpId="0"/>
      <p:bldP spid="21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1A4C78F-331F-054C-BB74-C23AF72F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Quantifying Condition II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C8984EF-EE99-4FB2-9C1F-F4F63D07CA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05385" y="2534494"/>
          <a:ext cx="2500312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3" name="Equation" r:id="rId5" imgW="1371600" imgH="228600" progId="Equation.DSMT4">
                  <p:embed/>
                </p:oleObj>
              </mc:Choice>
              <mc:Fallback>
                <p:oleObj name="Equation" r:id="rId5" imgW="137160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C8984EF-EE99-4FB2-9C1F-F4F63D07C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5385" y="2534494"/>
                        <a:ext cx="2500312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F52F935-6725-4305-8C61-000C3EBB9AA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06343" y="4231475"/>
          <a:ext cx="1273630" cy="45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4" name="Equation" r:id="rId7" imgW="634680" imgH="228600" progId="Equation.DSMT4">
                  <p:embed/>
                </p:oleObj>
              </mc:Choice>
              <mc:Fallback>
                <p:oleObj name="Equation" r:id="rId7" imgW="63468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F52F935-6725-4305-8C61-000C3EBB9A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6343" y="4231475"/>
                        <a:ext cx="1273630" cy="45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2FD1DA-7ED3-49C2-B31C-115DD93C4190}"/>
              </a:ext>
            </a:extLst>
          </p:cNvPr>
          <p:cNvCxnSpPr>
            <a:cxnSpLocks/>
          </p:cNvCxnSpPr>
          <p:nvPr/>
        </p:nvCxnSpPr>
        <p:spPr>
          <a:xfrm flipV="1">
            <a:off x="4579872" y="4635716"/>
            <a:ext cx="171563" cy="37840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A95132-8026-4884-864A-C6A5CFD1D76C}"/>
              </a:ext>
            </a:extLst>
          </p:cNvPr>
          <p:cNvSpPr txBox="1"/>
          <p:nvPr/>
        </p:nvSpPr>
        <p:spPr>
          <a:xfrm>
            <a:off x="3970944" y="5055533"/>
            <a:ext cx="1389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Hyperparameter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3FA8F6-12B6-4240-BB30-84D2FA862601}"/>
              </a:ext>
            </a:extLst>
          </p:cNvPr>
          <p:cNvSpPr txBox="1"/>
          <p:nvPr/>
        </p:nvSpPr>
        <p:spPr>
          <a:xfrm>
            <a:off x="4304153" y="3386263"/>
            <a:ext cx="157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sz="1400" dirty="0"/>
              <a:t>eference image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30CB15-B5B2-42D0-A684-AF28A91CA3EC}"/>
              </a:ext>
            </a:extLst>
          </p:cNvPr>
          <p:cNvCxnSpPr>
            <a:cxnSpLocks/>
          </p:cNvCxnSpPr>
          <p:nvPr/>
        </p:nvCxnSpPr>
        <p:spPr>
          <a:xfrm flipH="1" flipV="1">
            <a:off x="4663549" y="2912511"/>
            <a:ext cx="325815" cy="4737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7780F7-12B8-4758-BE5A-64E783ECA00D}"/>
              </a:ext>
            </a:extLst>
          </p:cNvPr>
          <p:cNvCxnSpPr>
            <a:cxnSpLocks/>
          </p:cNvCxnSpPr>
          <p:nvPr/>
        </p:nvCxnSpPr>
        <p:spPr>
          <a:xfrm flipV="1">
            <a:off x="4989364" y="2918519"/>
            <a:ext cx="286842" cy="46774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515CF4-A2EC-435B-88CA-2B800519C93E}"/>
              </a:ext>
            </a:extLst>
          </p:cNvPr>
          <p:cNvSpPr txBox="1"/>
          <p:nvPr/>
        </p:nvSpPr>
        <p:spPr>
          <a:xfrm>
            <a:off x="4809879" y="1908014"/>
            <a:ext cx="191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Clean encoder</a:t>
            </a:r>
            <a:endParaRPr lang="en-US" sz="1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AB2075-1433-4ACE-A256-0EBACBE41158}"/>
              </a:ext>
            </a:extLst>
          </p:cNvPr>
          <p:cNvCxnSpPr>
            <a:cxnSpLocks/>
          </p:cNvCxnSpPr>
          <p:nvPr/>
        </p:nvCxnSpPr>
        <p:spPr>
          <a:xfrm flipH="1">
            <a:off x="5092845" y="2215791"/>
            <a:ext cx="513998" cy="31022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ABF924-5010-463D-838D-448D2CC646C7}"/>
              </a:ext>
            </a:extLst>
          </p:cNvPr>
          <p:cNvSpPr txBox="1"/>
          <p:nvPr/>
        </p:nvSpPr>
        <p:spPr>
          <a:xfrm>
            <a:off x="2467991" y="1909911"/>
            <a:ext cx="250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Backdoored encoder</a:t>
            </a:r>
            <a:endParaRPr lang="en-US" sz="1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AB12CB-5605-4253-AD51-2BC3CD779382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718147" y="2217688"/>
            <a:ext cx="509731" cy="34015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385071-DC9B-4263-9164-1445B7D42528}"/>
              </a:ext>
            </a:extLst>
          </p:cNvPr>
          <p:cNvCxnSpPr>
            <a:cxnSpLocks/>
          </p:cNvCxnSpPr>
          <p:nvPr/>
        </p:nvCxnSpPr>
        <p:spPr>
          <a:xfrm flipV="1">
            <a:off x="3643126" y="2885505"/>
            <a:ext cx="269848" cy="4052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E81C5D6-2996-4B52-8C08-3425D7C68B71}"/>
              </a:ext>
            </a:extLst>
          </p:cNvPr>
          <p:cNvSpPr txBox="1"/>
          <p:nvPr/>
        </p:nvSpPr>
        <p:spPr>
          <a:xfrm>
            <a:off x="2835997" y="3386263"/>
            <a:ext cx="141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Cosine similarity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CBD87-8BAA-6840-BB24-A7023A1B560A}"/>
              </a:ext>
            </a:extLst>
          </p:cNvPr>
          <p:cNvSpPr txBox="1"/>
          <p:nvPr/>
        </p:nvSpPr>
        <p:spPr>
          <a:xfrm>
            <a:off x="525957" y="4235606"/>
            <a:ext cx="3387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Quantifying effectiveness goal: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5FE9E-EF93-5D4C-9551-837B1B68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19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64519424"/>
      </p:ext>
    </p:extLst>
  </p:cSld>
  <p:clrMapOvr>
    <a:masterClrMapping/>
  </p:clrMapOvr>
  <p:transition spd="slow" advTm="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16" grpId="0"/>
      <p:bldP spid="19" grpId="0"/>
      <p:bldP spid="2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0EFE-0159-7046-96E5-2413F8E8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pPr algn="ctr"/>
            <a:r>
              <a:rPr lang="en-US" dirty="0"/>
              <a:t>Foundation Models are “Operating Systems”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69CE5-FD67-2240-AAD6-CE5CB00C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8E047-42BD-A744-B7CA-B5992F91F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8" y="1563756"/>
            <a:ext cx="2979501" cy="4409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B3FE0-02AC-854C-A6F2-AC0A34015353}"/>
              </a:ext>
            </a:extLst>
          </p:cNvPr>
          <p:cNvSpPr txBox="1"/>
          <p:nvPr/>
        </p:nvSpPr>
        <p:spPr>
          <a:xfrm>
            <a:off x="1757031" y="6136305"/>
            <a:ext cx="2014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Computer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25246D-8112-CE41-AC61-3CB2E9A33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224" y="1563755"/>
            <a:ext cx="2979501" cy="4409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85D6E3-7463-214D-9FA9-D946A4D07BBF}"/>
              </a:ext>
            </a:extLst>
          </p:cNvPr>
          <p:cNvSpPr txBox="1"/>
          <p:nvPr/>
        </p:nvSpPr>
        <p:spPr>
          <a:xfrm>
            <a:off x="6116379" y="6113658"/>
            <a:ext cx="11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AI system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3522064-2C41-9D4C-B618-7CE2D687E0C9}"/>
              </a:ext>
            </a:extLst>
          </p:cNvPr>
          <p:cNvSpPr/>
          <p:nvPr/>
        </p:nvSpPr>
        <p:spPr>
          <a:xfrm>
            <a:off x="5376913" y="5085529"/>
            <a:ext cx="2641671" cy="78128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GPU, TPU,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CPU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4EBB4B3-3C76-4B42-B716-700A60E7653B}"/>
              </a:ext>
            </a:extLst>
          </p:cNvPr>
          <p:cNvSpPr/>
          <p:nvPr/>
        </p:nvSpPr>
        <p:spPr>
          <a:xfrm>
            <a:off x="5376914" y="3951672"/>
            <a:ext cx="2641671" cy="7774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Foundation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1D21FE-95CE-6047-BE06-B001157216C0}"/>
              </a:ext>
            </a:extLst>
          </p:cNvPr>
          <p:cNvSpPr/>
          <p:nvPr/>
        </p:nvSpPr>
        <p:spPr>
          <a:xfrm>
            <a:off x="5372231" y="2839873"/>
            <a:ext cx="2641671" cy="7421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Intelligent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108431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1A4C78F-331F-054C-BB74-C23AF72F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Quantifying Utility Goal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9AB540-243C-4BCC-8709-71CAA97FCD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46800" y="372475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49AB540-243C-4BCC-8709-71CAA97FCD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6800" y="372475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385071-DC9B-4263-9164-1445B7D42528}"/>
              </a:ext>
            </a:extLst>
          </p:cNvPr>
          <p:cNvCxnSpPr>
            <a:cxnSpLocks/>
          </p:cNvCxnSpPr>
          <p:nvPr/>
        </p:nvCxnSpPr>
        <p:spPr>
          <a:xfrm flipH="1" flipV="1">
            <a:off x="4685710" y="4221864"/>
            <a:ext cx="339079" cy="4193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E81C5D6-2996-4B52-8C08-3425D7C68B71}"/>
              </a:ext>
            </a:extLst>
          </p:cNvPr>
          <p:cNvSpPr txBox="1"/>
          <p:nvPr/>
        </p:nvSpPr>
        <p:spPr>
          <a:xfrm>
            <a:off x="4925965" y="4575475"/>
            <a:ext cx="141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Cosine similarity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E9FC18-05D0-4841-9520-51D1FC19E2E1}"/>
              </a:ext>
            </a:extLst>
          </p:cNvPr>
          <p:cNvCxnSpPr>
            <a:cxnSpLocks/>
          </p:cNvCxnSpPr>
          <p:nvPr/>
        </p:nvCxnSpPr>
        <p:spPr>
          <a:xfrm flipV="1">
            <a:off x="4216400" y="4413668"/>
            <a:ext cx="255507" cy="39461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1113A2-80AD-4195-B7CB-A937FF379779}"/>
              </a:ext>
            </a:extLst>
          </p:cNvPr>
          <p:cNvSpPr txBox="1"/>
          <p:nvPr/>
        </p:nvSpPr>
        <p:spPr>
          <a:xfrm>
            <a:off x="3021561" y="4808280"/>
            <a:ext cx="1577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Attack dataset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20CE379-2E0E-481F-98F6-47BDABD6107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15003" y="3714317"/>
          <a:ext cx="3095011" cy="72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8" name="Equation" r:id="rId7" imgW="1892160" imgH="444240" progId="Equation.DSMT4">
                  <p:embed/>
                </p:oleObj>
              </mc:Choice>
              <mc:Fallback>
                <p:oleObj name="Equation" r:id="rId7" imgW="1892160" imgH="4442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20CE379-2E0E-481F-98F6-47BDABD610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15003" y="3714317"/>
                        <a:ext cx="3095011" cy="727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93094B0-483D-014D-81E5-5A3E7B9F8EF1}"/>
              </a:ext>
            </a:extLst>
          </p:cNvPr>
          <p:cNvSpPr txBox="1">
            <a:spLocks/>
          </p:cNvSpPr>
          <p:nvPr/>
        </p:nvSpPr>
        <p:spPr>
          <a:xfrm>
            <a:off x="824533" y="2098635"/>
            <a:ext cx="7494933" cy="3933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Classification of an image without backdoor trigger is unaffected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algn="ctr"/>
            <a:endParaRPr lang="en-US" altLang="en-US" sz="21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6728426-98D9-224C-87E3-48CF6C697F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7789" y="3055017"/>
                <a:ext cx="3761410" cy="393319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𝑓</m:t>
                      </m:r>
                      <m:r>
                        <a:rPr lang="en-US" alt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′(</m:t>
                      </m:r>
                      <m:r>
                        <a:rPr lang="en-US" alt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𝑥</m:t>
                      </m:r>
                      <m:r>
                        <a:rPr lang="en-US" alt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)≈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ea typeface="ＭＳ Ｐゴシック" panose="020B0600070205080204" pitchFamily="34" charset="-128"/>
                </a:endParaRPr>
              </a:p>
              <a:p>
                <a:pPr lvl="1" algn="ctr"/>
                <a:endParaRPr lang="en-US" altLang="en-US" sz="2100" dirty="0">
                  <a:solidFill>
                    <a:srgbClr val="FF0000"/>
                  </a:solidFill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6728426-98D9-224C-87E3-48CF6C697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789" y="3055017"/>
                <a:ext cx="3761410" cy="393319"/>
              </a:xfrm>
              <a:prstGeom prst="rect">
                <a:avLst/>
              </a:prstGeom>
              <a:blipFill>
                <a:blip r:embed="rId9"/>
                <a:stretch>
                  <a:fillRect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89BE9A-08C5-B241-80FC-847A07001E91}"/>
              </a:ext>
            </a:extLst>
          </p:cNvPr>
          <p:cNvCxnSpPr>
            <a:cxnSpLocks/>
          </p:cNvCxnSpPr>
          <p:nvPr/>
        </p:nvCxnSpPr>
        <p:spPr>
          <a:xfrm>
            <a:off x="4598944" y="2491954"/>
            <a:ext cx="0" cy="512064"/>
          </a:xfrm>
          <a:prstGeom prst="straightConnector1">
            <a:avLst/>
          </a:prstGeom>
          <a:ln w="635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00E99-95DA-1E4D-8B9E-FFF6130A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20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3889028"/>
      </p:ext>
    </p:extLst>
  </p:cSld>
  <p:clrMapOvr>
    <a:masterClrMapping/>
  </p:clrMapOvr>
  <p:transition spd="slow" advTm="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1A4C78F-331F-054C-BB74-C23AF72F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Optimization Problem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9AB540-243C-4BCC-8709-71CAA97FCD6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76702" y="379415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49AB540-243C-4BCC-8709-71CAA97FCD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6702" y="379415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A48CD4-60C3-4C26-B50C-44BD454D4F11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185055"/>
            <a:ext cx="591878" cy="5446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BE3CFF-9BAF-44CE-812E-CCF7660C4478}"/>
              </a:ext>
            </a:extLst>
          </p:cNvPr>
          <p:cNvCxnSpPr>
            <a:cxnSpLocks/>
          </p:cNvCxnSpPr>
          <p:nvPr/>
        </p:nvCxnSpPr>
        <p:spPr>
          <a:xfrm flipV="1">
            <a:off x="5163877" y="3218443"/>
            <a:ext cx="395834" cy="5112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386918-EACA-4056-A443-137A6C5AC176}"/>
              </a:ext>
            </a:extLst>
          </p:cNvPr>
          <p:cNvSpPr txBox="1"/>
          <p:nvPr/>
        </p:nvSpPr>
        <p:spPr>
          <a:xfrm>
            <a:off x="4435981" y="3746669"/>
            <a:ext cx="1785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hyperparameters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FBDDA0-A0E7-A641-AF07-C67C1971DFA7}"/>
                  </a:ext>
                </a:extLst>
              </p:cNvPr>
              <p:cNvSpPr/>
              <p:nvPr/>
            </p:nvSpPr>
            <p:spPr>
              <a:xfrm>
                <a:off x="3265944" y="4875264"/>
                <a:ext cx="539517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1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FBDDA0-A0E7-A641-AF07-C67C1971D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944" y="4875264"/>
                <a:ext cx="539517" cy="415498"/>
              </a:xfrm>
              <a:prstGeom prst="rect">
                <a:avLst/>
              </a:prstGeom>
              <a:blipFill>
                <a:blip r:embed="rId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E46BF0-81FE-2642-8C84-6573FEFA6D43}"/>
                  </a:ext>
                </a:extLst>
              </p:cNvPr>
              <p:cNvSpPr/>
              <p:nvPr/>
            </p:nvSpPr>
            <p:spPr>
              <a:xfrm>
                <a:off x="5663338" y="4871931"/>
                <a:ext cx="51336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21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sz="21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E46BF0-81FE-2642-8C84-6573FEFA6D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338" y="4871931"/>
                <a:ext cx="513364" cy="415498"/>
              </a:xfrm>
              <a:prstGeom prst="rect">
                <a:avLst/>
              </a:prstGeom>
              <a:blipFill>
                <a:blip r:embed="rId8"/>
                <a:stretch>
                  <a:fillRect l="-7317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8404A4-023C-4542-BFEB-E0DD9869B9B5}"/>
              </a:ext>
            </a:extLst>
          </p:cNvPr>
          <p:cNvCxnSpPr>
            <a:cxnSpLocks/>
          </p:cNvCxnSpPr>
          <p:nvPr/>
        </p:nvCxnSpPr>
        <p:spPr>
          <a:xfrm flipV="1">
            <a:off x="3805461" y="5079680"/>
            <a:ext cx="1754250" cy="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9993FF-45FC-284E-8AD5-516BABE50CED}"/>
              </a:ext>
            </a:extLst>
          </p:cNvPr>
          <p:cNvSpPr txBox="1"/>
          <p:nvPr/>
        </p:nvSpPr>
        <p:spPr>
          <a:xfrm>
            <a:off x="3866180" y="4561975"/>
            <a:ext cx="15696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Minimizing</a:t>
            </a:r>
            <a:r>
              <a:rPr lang="en-US" sz="2100" i="1" dirty="0"/>
              <a:t> 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D5F018-3F7D-B847-AAC3-FE76217403B4}"/>
                  </a:ext>
                </a:extLst>
              </p:cNvPr>
              <p:cNvSpPr/>
              <p:nvPr/>
            </p:nvSpPr>
            <p:spPr>
              <a:xfrm>
                <a:off x="2971053" y="2706433"/>
                <a:ext cx="343190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D5F018-3F7D-B847-AAC3-FE76217403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053" y="2706433"/>
                <a:ext cx="3431905" cy="461665"/>
              </a:xfrm>
              <a:prstGeom prst="rect">
                <a:avLst/>
              </a:prstGeom>
              <a:blipFill>
                <a:blip r:embed="rId9"/>
                <a:stretch>
                  <a:fillRect l="-369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FA530A-13FA-DA46-8B22-5F54D1D5DB48}"/>
              </a:ext>
            </a:extLst>
          </p:cNvPr>
          <p:cNvCxnSpPr>
            <a:cxnSpLocks/>
          </p:cNvCxnSpPr>
          <p:nvPr/>
        </p:nvCxnSpPr>
        <p:spPr>
          <a:xfrm flipV="1">
            <a:off x="3770284" y="2204652"/>
            <a:ext cx="395834" cy="5112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D67821-E50D-634B-9A02-CE7949C87D94}"/>
              </a:ext>
            </a:extLst>
          </p:cNvPr>
          <p:cNvCxnSpPr>
            <a:cxnSpLocks/>
          </p:cNvCxnSpPr>
          <p:nvPr/>
        </p:nvCxnSpPr>
        <p:spPr>
          <a:xfrm flipH="1" flipV="1">
            <a:off x="4210344" y="2198904"/>
            <a:ext cx="722723" cy="51701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099A6F-A611-AF44-AEFC-46C1A7148EB1}"/>
              </a:ext>
            </a:extLst>
          </p:cNvPr>
          <p:cNvSpPr txBox="1"/>
          <p:nvPr/>
        </p:nvSpPr>
        <p:spPr>
          <a:xfrm>
            <a:off x="2984848" y="1828750"/>
            <a:ext cx="24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Quantifying effectiveness goal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1793E4-F2D6-A149-98A1-F471632A4578}"/>
              </a:ext>
            </a:extLst>
          </p:cNvPr>
          <p:cNvCxnSpPr>
            <a:cxnSpLocks/>
          </p:cNvCxnSpPr>
          <p:nvPr/>
        </p:nvCxnSpPr>
        <p:spPr>
          <a:xfrm flipV="1">
            <a:off x="6083832" y="2267818"/>
            <a:ext cx="443002" cy="4615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8D639A-E3BB-6C4F-953A-3319D1B5D5ED}"/>
              </a:ext>
            </a:extLst>
          </p:cNvPr>
          <p:cNvSpPr txBox="1"/>
          <p:nvPr/>
        </p:nvSpPr>
        <p:spPr>
          <a:xfrm>
            <a:off x="5601933" y="1849226"/>
            <a:ext cx="1849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Quantifying utility goal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3FAAC9-256E-2042-A5F5-8590C9FA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21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97638292"/>
      </p:ext>
    </p:extLst>
  </p:cSld>
  <p:clrMapOvr>
    <a:masterClrMapping/>
  </p:clrMapOvr>
  <p:transition spd="slow" advTm="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11" grpId="0"/>
      <p:bldP spid="8" grpId="0"/>
      <p:bldP spid="19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Pre-training encoders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Pre-training algorithm</a:t>
            </a:r>
            <a:endParaRPr lang="en-US" altLang="zh-CN" dirty="0">
              <a:cs typeface="Times New Roman" panose="02020603050405020304" pitchFamily="18" charset="0"/>
            </a:endParaRPr>
          </a:p>
          <a:p>
            <a:pPr lvl="2">
              <a:buFont typeface="Arial"/>
              <a:buChar char="•"/>
            </a:pPr>
            <a:r>
              <a:rPr lang="en-US" dirty="0" err="1">
                <a:cs typeface="Times New Roman" panose="02020603050405020304" pitchFamily="18" charset="0"/>
              </a:rPr>
              <a:t>SimCLR</a:t>
            </a:r>
            <a:endParaRPr lang="en-US" dirty="0"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1">
              <a:buFont typeface="Arial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Pre-training </a:t>
            </a:r>
            <a:r>
              <a:rPr lang="en-US" dirty="0">
                <a:cs typeface="Times New Roman" panose="02020603050405020304" pitchFamily="18" charset="0"/>
              </a:rPr>
              <a:t>dataset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CIRAR10</a:t>
            </a:r>
          </a:p>
          <a:p>
            <a:pPr marL="685800" lvl="2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lvl="2">
              <a:buFont typeface="Arial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Building downstream classifiers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Downstream tasks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GTSRB, SVHN, STL10</a:t>
            </a:r>
          </a:p>
          <a:p>
            <a:pPr marL="685800" lvl="2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Downstream classifier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A fully connected neural network</a:t>
            </a: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68343-7063-854D-814B-990BCE40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Attack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Attack dataset</a:t>
            </a:r>
            <a:endParaRPr lang="en-US" dirty="0">
              <a:cs typeface="Times New Roman" panose="02020603050405020304" pitchFamily="18" charset="0"/>
            </a:endParaRP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Pre-training dataset</a:t>
            </a:r>
          </a:p>
          <a:p>
            <a:pPr lvl="1">
              <a:buFont typeface="Arial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Target label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Different for different target downstream tasks</a:t>
            </a:r>
          </a:p>
          <a:p>
            <a:pPr lvl="1">
              <a:buFont typeface="Arial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Reference image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Collected from the Internet</a:t>
            </a:r>
          </a:p>
          <a:p>
            <a:pPr lvl="1">
              <a:buFont typeface="Arial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dirty="0" err="1">
                <a:cs typeface="Times New Roman" panose="02020603050405020304" pitchFamily="18" charset="0"/>
              </a:rPr>
              <a:t>Hyperparameters</a:t>
            </a:r>
            <a:endParaRPr lang="en-US" dirty="0">
              <a:cs typeface="Times New Roman" panose="02020603050405020304" pitchFamily="18" charset="0"/>
            </a:endParaRPr>
          </a:p>
          <a:p>
            <a:pPr lvl="1">
              <a:buFont typeface="Arial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A3BE78C-CC37-4227-84C6-867D3B49D41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63915" y="5085722"/>
          <a:ext cx="1310410" cy="406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3" name="Equation" r:id="rId3" imgW="736560" imgH="228600" progId="Equation.DSMT4">
                  <p:embed/>
                </p:oleObj>
              </mc:Choice>
              <mc:Fallback>
                <p:oleObj name="Equation" r:id="rId3" imgW="736560" imgH="2286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A3BE78C-CC37-4227-84C6-867D3B49D4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3915" y="5085722"/>
                        <a:ext cx="1310410" cy="406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B80E8-CEBB-7B48-BE81-678B8AD3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55A3-062B-4E88-955A-E584517F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207"/>
            <a:ext cx="9144000" cy="1325563"/>
          </a:xfrm>
        </p:spPr>
        <p:txBody>
          <a:bodyPr/>
          <a:lstStyle/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Evaluating Effectiveness via Attack Success Rate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59874-E71C-4477-894D-926C0C9D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372" y="3231498"/>
            <a:ext cx="772653" cy="809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0BE469-056C-4876-9A0F-CDDF0D196387}"/>
              </a:ext>
            </a:extLst>
          </p:cNvPr>
          <p:cNvSpPr txBox="1"/>
          <p:nvPr/>
        </p:nvSpPr>
        <p:spPr>
          <a:xfrm>
            <a:off x="7323822" y="2503201"/>
            <a:ext cx="9878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“</a:t>
            </a:r>
            <a:r>
              <a:rPr lang="en-US" altLang="zh-CN" dirty="0">
                <a:solidFill>
                  <a:srgbClr val="FF0000"/>
                </a:solidFill>
              </a:rPr>
              <a:t>60 mi/h</a:t>
            </a:r>
            <a:r>
              <a:rPr lang="zh-CN" altLang="en-US" dirty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zh-CN" altLang="en-US" dirty="0"/>
              <a:t>“</a:t>
            </a:r>
            <a:r>
              <a:rPr lang="en-US" altLang="zh-CN" dirty="0"/>
              <a:t>4</a:t>
            </a:r>
            <a:r>
              <a:rPr lang="en-US" dirty="0"/>
              <a:t>0 mi/h</a:t>
            </a:r>
            <a:r>
              <a:rPr lang="zh-CN" altLang="en-US" dirty="0"/>
              <a:t>”</a:t>
            </a:r>
            <a:endParaRPr lang="en-US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60 mi/h</a:t>
            </a:r>
            <a:r>
              <a:rPr lang="zh-CN" altLang="en-US" dirty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4185E-8F69-4325-B4A4-1D31B787DB63}"/>
              </a:ext>
            </a:extLst>
          </p:cNvPr>
          <p:cNvSpPr txBox="1"/>
          <p:nvPr/>
        </p:nvSpPr>
        <p:spPr>
          <a:xfrm>
            <a:off x="7672108" y="4280427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1F8874-BE03-476F-9EA4-4AEFDF64A828}"/>
              </a:ext>
            </a:extLst>
          </p:cNvPr>
          <p:cNvCxnSpPr>
            <a:cxnSpLocks/>
          </p:cNvCxnSpPr>
          <p:nvPr/>
        </p:nvCxnSpPr>
        <p:spPr>
          <a:xfrm>
            <a:off x="7044378" y="3650471"/>
            <a:ext cx="394261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042144-0EF4-4E9B-BDBF-53472B966198}"/>
              </a:ext>
            </a:extLst>
          </p:cNvPr>
          <p:cNvSpPr txBox="1"/>
          <p:nvPr/>
        </p:nvSpPr>
        <p:spPr>
          <a:xfrm>
            <a:off x="2549590" y="4282818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6CB52B0-0EF9-477D-A61A-11CDE1E70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04" y="4782657"/>
            <a:ext cx="782547" cy="7636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7960FA-12DC-4B68-B75B-C274CC306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032" y="4784773"/>
            <a:ext cx="782547" cy="76366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5994201-1DAD-4D56-A1A5-BB915CA1C9DF}"/>
              </a:ext>
            </a:extLst>
          </p:cNvPr>
          <p:cNvSpPr txBox="1"/>
          <p:nvPr/>
        </p:nvSpPr>
        <p:spPr>
          <a:xfrm>
            <a:off x="1162561" y="4280428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A10338-CB12-42B0-89FF-E7FCA293F2EA}"/>
                  </a:ext>
                </a:extLst>
              </p:cNvPr>
              <p:cNvSpPr txBox="1"/>
              <p:nvPr/>
            </p:nvSpPr>
            <p:spPr>
              <a:xfrm>
                <a:off x="5753046" y="4063499"/>
                <a:ext cx="1721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Built upon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A10338-CB12-42B0-89FF-E7FCA293F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046" y="4063499"/>
                <a:ext cx="1721149" cy="307777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B802DCE3-87F9-49B2-B694-A0160EAEE0F1}"/>
              </a:ext>
            </a:extLst>
          </p:cNvPr>
          <p:cNvSpPr txBox="1"/>
          <p:nvPr/>
        </p:nvSpPr>
        <p:spPr>
          <a:xfrm>
            <a:off x="7078336" y="5468400"/>
            <a:ext cx="179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 of</a:t>
            </a:r>
            <a:r>
              <a:rPr lang="zh-CN" altLang="en-US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60 mi/h</a:t>
            </a:r>
            <a:r>
              <a:rPr lang="zh-CN" altLang="en-US" dirty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5A0F70-3E4E-43B9-B63E-553800056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549" y="2200290"/>
            <a:ext cx="798910" cy="763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2FF620-C98B-4EFC-89B9-7F2CA7FFC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194" y="3290306"/>
            <a:ext cx="782546" cy="7871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70EDA7-0F5B-4383-9FE8-1D808F56D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92" y="3678753"/>
            <a:ext cx="126360" cy="1151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E081F0-BD26-48AF-988E-9E0A3DA2A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907" y="5166605"/>
            <a:ext cx="116431" cy="1061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6BAE66-C1FD-476C-9510-8F41FB7B7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77" y="2582003"/>
            <a:ext cx="116431" cy="106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8CD345-FA42-4E37-8181-D25EE2C3A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04" y="3283062"/>
            <a:ext cx="782546" cy="7871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A2E970-88FC-4B6A-B0C7-B7DC50970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03" y="2195560"/>
            <a:ext cx="798911" cy="76366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ADBFC40-1BE9-4F51-B26B-CE468F0CE7B8}"/>
              </a:ext>
            </a:extLst>
          </p:cNvPr>
          <p:cNvCxnSpPr>
            <a:cxnSpLocks/>
          </p:cNvCxnSpPr>
          <p:nvPr/>
        </p:nvCxnSpPr>
        <p:spPr>
          <a:xfrm flipV="1">
            <a:off x="1828207" y="3681411"/>
            <a:ext cx="388042" cy="97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5F9964-9A66-5C47-9F3D-7437ADE0E809}"/>
              </a:ext>
            </a:extLst>
          </p:cNvPr>
          <p:cNvCxnSpPr>
            <a:cxnSpLocks/>
          </p:cNvCxnSpPr>
          <p:nvPr/>
        </p:nvCxnSpPr>
        <p:spPr>
          <a:xfrm flipV="1">
            <a:off x="3139823" y="3651815"/>
            <a:ext cx="388042" cy="97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FEE90E8-165D-3347-8615-26F5540C5DB1}"/>
                  </a:ext>
                </a:extLst>
              </p:cNvPr>
              <p:cNvSpPr/>
              <p:nvPr/>
            </p:nvSpPr>
            <p:spPr>
              <a:xfrm>
                <a:off x="3504896" y="3325533"/>
                <a:ext cx="5133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FEE90E8-165D-3347-8615-26F5540C5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896" y="3325533"/>
                <a:ext cx="513364" cy="646331"/>
              </a:xfrm>
              <a:prstGeom prst="rect">
                <a:avLst/>
              </a:prstGeom>
              <a:blipFill>
                <a:blip r:embed="rId9"/>
                <a:stretch>
                  <a:fillRect l="-30000" r="-35000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1ABC51-0759-704D-8118-25266371853F}"/>
              </a:ext>
            </a:extLst>
          </p:cNvPr>
          <p:cNvCxnSpPr>
            <a:cxnSpLocks/>
          </p:cNvCxnSpPr>
          <p:nvPr/>
        </p:nvCxnSpPr>
        <p:spPr>
          <a:xfrm flipV="1">
            <a:off x="4013987" y="3663451"/>
            <a:ext cx="388042" cy="97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91CCD1-ECE5-6744-B133-05EB30FAD48F}"/>
                  </a:ext>
                </a:extLst>
              </p:cNvPr>
              <p:cNvSpPr txBox="1"/>
              <p:nvPr/>
            </p:nvSpPr>
            <p:spPr>
              <a:xfrm>
                <a:off x="4395313" y="2495737"/>
                <a:ext cx="14138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91CCD1-ECE5-6744-B133-05EB30FAD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313" y="2495737"/>
                <a:ext cx="1413891" cy="307777"/>
              </a:xfrm>
              <a:prstGeom prst="rect">
                <a:avLst/>
              </a:prstGeom>
              <a:blipFill>
                <a:blip r:embed="rId10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01F68E3-491C-2D41-B55C-E218F2E122F8}"/>
                  </a:ext>
                </a:extLst>
              </p:cNvPr>
              <p:cNvSpPr txBox="1"/>
              <p:nvPr/>
            </p:nvSpPr>
            <p:spPr>
              <a:xfrm>
                <a:off x="4395313" y="3488430"/>
                <a:ext cx="1413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0.3]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01F68E3-491C-2D41-B55C-E218F2E12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313" y="3488430"/>
                <a:ext cx="1413893" cy="307777"/>
              </a:xfrm>
              <a:prstGeom prst="rect">
                <a:avLst/>
              </a:prstGeom>
              <a:blipFill>
                <a:blip r:embed="rId11"/>
                <a:stretch>
                  <a:fillRect l="-893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4F61F62-76C2-3E4C-B02F-F8701F35F478}"/>
                  </a:ext>
                </a:extLst>
              </p:cNvPr>
              <p:cNvSpPr txBox="1"/>
              <p:nvPr/>
            </p:nvSpPr>
            <p:spPr>
              <a:xfrm>
                <a:off x="4363701" y="4995958"/>
                <a:ext cx="1477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[0.3, 0.0,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4F61F62-76C2-3E4C-B02F-F8701F35F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701" y="4995958"/>
                <a:ext cx="1477113" cy="307777"/>
              </a:xfrm>
              <a:prstGeom prst="rect">
                <a:avLst/>
              </a:prstGeom>
              <a:blipFill>
                <a:blip r:embed="rId12"/>
                <a:stretch>
                  <a:fillRect l="-85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5D2998CB-5895-774E-AF99-D4EBAA4AD29C}"/>
              </a:ext>
            </a:extLst>
          </p:cNvPr>
          <p:cNvSpPr txBox="1"/>
          <p:nvPr/>
        </p:nvSpPr>
        <p:spPr>
          <a:xfrm>
            <a:off x="4936706" y="4254458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ACE8852-9AC4-8247-A798-ACD8B98F7E36}"/>
              </a:ext>
            </a:extLst>
          </p:cNvPr>
          <p:cNvCxnSpPr>
            <a:cxnSpLocks/>
          </p:cNvCxnSpPr>
          <p:nvPr/>
        </p:nvCxnSpPr>
        <p:spPr>
          <a:xfrm flipV="1">
            <a:off x="5726313" y="3639448"/>
            <a:ext cx="388042" cy="978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4CE588-9F53-0043-B93B-29F0C2C15EA3}"/>
              </a:ext>
            </a:extLst>
          </p:cNvPr>
          <p:cNvSpPr txBox="1"/>
          <p:nvPr/>
        </p:nvSpPr>
        <p:spPr>
          <a:xfrm>
            <a:off x="5986193" y="2701960"/>
            <a:ext cx="116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Downstream </a:t>
            </a:r>
          </a:p>
          <a:p>
            <a:pPr algn="ctr"/>
            <a:r>
              <a:rPr lang="en-US" dirty="0"/>
              <a:t>classifier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65BA5C-65DC-B94C-95F3-78D57B7A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  <p:bldP spid="41" grpId="0"/>
      <p:bldP spid="44" grpId="0"/>
      <p:bldP spid="45" grpId="0"/>
      <p:bldP spid="26" grpId="0"/>
      <p:bldP spid="32" grpId="0"/>
      <p:bldP spid="37" grpId="0"/>
      <p:bldP spid="38" grpId="0"/>
      <p:bldP spid="39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55A3-062B-4E88-955A-E584517F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cs typeface="Times New Roman" panose="02020603050405020304" pitchFamily="18" charset="0"/>
              </a:rPr>
              <a:t>Ba</a:t>
            </a:r>
            <a:r>
              <a:rPr lang="en-US" altLang="zh-CN" dirty="0" err="1">
                <a:cs typeface="Times New Roman" panose="02020603050405020304" pitchFamily="18" charset="0"/>
              </a:rPr>
              <a:t>dEncoder</a:t>
            </a:r>
            <a:r>
              <a:rPr lang="en-US" dirty="0">
                <a:cs typeface="Times New Roman" panose="02020603050405020304" pitchFamily="18" charset="0"/>
              </a:rPr>
              <a:t> Achieves Effectiveness Goal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3FC3B-8CF1-4306-8748-9C927E2E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8" y="2670199"/>
            <a:ext cx="5915023" cy="1443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7DF21-C218-5D42-8CC4-87A0CDA7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48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55A3-062B-4E88-955A-E584517F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Evaluating Utility via Clean Accuracy and Backdoored Accuracy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C790BF-B78C-49ED-96ED-6FCF492723F7}"/>
              </a:ext>
            </a:extLst>
          </p:cNvPr>
          <p:cNvCxnSpPr>
            <a:cxnSpLocks/>
          </p:cNvCxnSpPr>
          <p:nvPr/>
        </p:nvCxnSpPr>
        <p:spPr>
          <a:xfrm flipV="1">
            <a:off x="1442227" y="2474562"/>
            <a:ext cx="699964" cy="72840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B1A838-C455-402B-9C56-AAD5BEF7D85F}"/>
              </a:ext>
            </a:extLst>
          </p:cNvPr>
          <p:cNvCxnSpPr>
            <a:cxnSpLocks/>
          </p:cNvCxnSpPr>
          <p:nvPr/>
        </p:nvCxnSpPr>
        <p:spPr>
          <a:xfrm flipV="1">
            <a:off x="4860041" y="2495413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0BE469-056C-4876-9A0F-CDDF0D196387}"/>
              </a:ext>
            </a:extLst>
          </p:cNvPr>
          <p:cNvSpPr txBox="1"/>
          <p:nvPr/>
        </p:nvSpPr>
        <p:spPr>
          <a:xfrm>
            <a:off x="5662436" y="3995006"/>
            <a:ext cx="11966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“</a:t>
            </a:r>
            <a:r>
              <a:rPr lang="en-US" altLang="zh-CN" dirty="0"/>
              <a:t>stop</a:t>
            </a:r>
            <a:r>
              <a:rPr lang="zh-CN" altLang="en-US" dirty="0"/>
              <a:t>”</a:t>
            </a:r>
            <a:endParaRPr lang="en-US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zh-CN" altLang="en-US" dirty="0"/>
              <a:t>“</a:t>
            </a:r>
            <a:r>
              <a:rPr lang="en-US" altLang="zh-CN" dirty="0"/>
              <a:t>4</a:t>
            </a:r>
            <a:r>
              <a:rPr lang="en-US" dirty="0"/>
              <a:t>0 mi/h</a:t>
            </a:r>
            <a:r>
              <a:rPr lang="zh-CN" altLang="en-US" dirty="0"/>
              <a:t>”</a:t>
            </a:r>
            <a:endParaRPr lang="en-US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zh-CN" altLang="en-US" dirty="0"/>
              <a:t>“</a:t>
            </a:r>
            <a:r>
              <a:rPr lang="en-US" altLang="zh-CN" dirty="0"/>
              <a:t>priority</a:t>
            </a:r>
            <a:r>
              <a:rPr lang="zh-CN" altLang="en-US" dirty="0"/>
              <a:t>”</a:t>
            </a:r>
            <a:endParaRPr lang="en-US" dirty="0"/>
          </a:p>
          <a:p>
            <a:endParaRPr lang="en-US" sz="1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1F8874-BE03-476F-9EA4-4AEFDF64A828}"/>
              </a:ext>
            </a:extLst>
          </p:cNvPr>
          <p:cNvCxnSpPr>
            <a:cxnSpLocks/>
          </p:cNvCxnSpPr>
          <p:nvPr/>
        </p:nvCxnSpPr>
        <p:spPr>
          <a:xfrm flipV="1">
            <a:off x="4863353" y="4651300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980CF9-58EC-441E-8D59-60F597B173EA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442227" y="4100369"/>
            <a:ext cx="692040" cy="56956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BD9335-762D-4F70-B605-13D3FE731714}"/>
              </a:ext>
            </a:extLst>
          </p:cNvPr>
          <p:cNvSpPr txBox="1"/>
          <p:nvPr/>
        </p:nvSpPr>
        <p:spPr>
          <a:xfrm>
            <a:off x="721614" y="4253888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BD028D-5972-4AC0-817E-95CBA7632FBD}"/>
              </a:ext>
            </a:extLst>
          </p:cNvPr>
          <p:cNvSpPr txBox="1"/>
          <p:nvPr/>
        </p:nvSpPr>
        <p:spPr>
          <a:xfrm>
            <a:off x="6089303" y="4889457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DD452CF-8F4E-4AD6-8103-14412CD6C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726" y="4100369"/>
            <a:ext cx="1030141" cy="10790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95AD1E5-A2F0-4E70-8887-BEC706936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201" y="2022233"/>
            <a:ext cx="948796" cy="97426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C91C26EF-2BEF-4E08-AAAB-0139D7440244}"/>
              </a:ext>
            </a:extLst>
          </p:cNvPr>
          <p:cNvSpPr txBox="1"/>
          <p:nvPr/>
        </p:nvSpPr>
        <p:spPr>
          <a:xfrm>
            <a:off x="5681496" y="1796571"/>
            <a:ext cx="11776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“</a:t>
            </a:r>
            <a:r>
              <a:rPr lang="en-US" altLang="zh-CN" dirty="0"/>
              <a:t>stop</a:t>
            </a:r>
            <a:r>
              <a:rPr lang="zh-CN" altLang="en-US" dirty="0"/>
              <a:t>”</a:t>
            </a:r>
            <a:endParaRPr lang="en-US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zh-CN" altLang="en-US" dirty="0"/>
              <a:t>“</a:t>
            </a:r>
            <a:r>
              <a:rPr lang="en-US" altLang="zh-CN" dirty="0"/>
              <a:t>5</a:t>
            </a:r>
            <a:r>
              <a:rPr lang="en-US" dirty="0"/>
              <a:t>0 mi/h</a:t>
            </a:r>
            <a:r>
              <a:rPr lang="zh-CN" altLang="en-US" dirty="0"/>
              <a:t>”</a:t>
            </a:r>
            <a:endParaRPr lang="en-US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zh-CN" altLang="en-US" dirty="0"/>
              <a:t>“</a:t>
            </a:r>
            <a:r>
              <a:rPr lang="en-US" altLang="zh-CN" dirty="0"/>
              <a:t>y</a:t>
            </a:r>
            <a:r>
              <a:rPr lang="en-US" dirty="0"/>
              <a:t>ield</a:t>
            </a:r>
            <a:r>
              <a:rPr lang="zh-CN" altLang="en-US" dirty="0"/>
              <a:t>”</a:t>
            </a:r>
            <a:endParaRPr lang="en-US" dirty="0"/>
          </a:p>
          <a:p>
            <a:endParaRPr lang="en-US" sz="1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04FCEF4-D6D6-4420-B7BA-C2AD0BE52ED3}"/>
              </a:ext>
            </a:extLst>
          </p:cNvPr>
          <p:cNvSpPr txBox="1"/>
          <p:nvPr/>
        </p:nvSpPr>
        <p:spPr>
          <a:xfrm>
            <a:off x="6942390" y="2310513"/>
            <a:ext cx="1415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Accuracy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57B7BB5-2670-44BE-860A-8EA06C1546C7}"/>
              </a:ext>
            </a:extLst>
          </p:cNvPr>
          <p:cNvSpPr txBox="1"/>
          <p:nvPr/>
        </p:nvSpPr>
        <p:spPr>
          <a:xfrm>
            <a:off x="6780615" y="4518225"/>
            <a:ext cx="173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Backdoored Accuracy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45F9673-9326-492C-9ED8-9A568C85B6BB}"/>
              </a:ext>
            </a:extLst>
          </p:cNvPr>
          <p:cNvSpPr txBox="1"/>
          <p:nvPr/>
        </p:nvSpPr>
        <p:spPr>
          <a:xfrm>
            <a:off x="6089303" y="2697611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A01E88-9EED-4FA5-8C7E-57E14B9CE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47" y="4727539"/>
            <a:ext cx="782547" cy="7636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8E4157-DFB0-4643-8593-F030C8543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47" y="3227944"/>
            <a:ext cx="782546" cy="787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A5B6E2-C075-466F-A86B-76D29ADA0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47" y="2140442"/>
            <a:ext cx="782546" cy="748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263" y="64008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10378F6-5969-8A4F-8B55-FF440C6C3DD6}"/>
                  </a:ext>
                </a:extLst>
              </p:cNvPr>
              <p:cNvSpPr/>
              <p:nvPr/>
            </p:nvSpPr>
            <p:spPr>
              <a:xfrm>
                <a:off x="2122906" y="2151396"/>
                <a:ext cx="5133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10378F6-5969-8A4F-8B55-FF440C6C3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906" y="2151396"/>
                <a:ext cx="513364" cy="646331"/>
              </a:xfrm>
              <a:prstGeom prst="rect">
                <a:avLst/>
              </a:prstGeom>
              <a:blipFill>
                <a:blip r:embed="rId8"/>
                <a:stretch>
                  <a:fillRect l="-21429" r="-4762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0FED1C-FF58-D541-A9C9-D7ABBE682534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2547350" y="2509366"/>
            <a:ext cx="958851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DE6155-935A-2E4C-89BA-95466E7A822B}"/>
                  </a:ext>
                </a:extLst>
              </p:cNvPr>
              <p:cNvSpPr txBox="1"/>
              <p:nvPr/>
            </p:nvSpPr>
            <p:spPr>
              <a:xfrm>
                <a:off x="3164701" y="2981233"/>
                <a:ext cx="1721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Built upon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DE6155-935A-2E4C-89BA-95466E7A8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01" y="2981233"/>
                <a:ext cx="1721149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DB1539-233B-E746-8ACB-6756CBB3C2A2}"/>
                  </a:ext>
                </a:extLst>
              </p:cNvPr>
              <p:cNvSpPr txBox="1"/>
              <p:nvPr/>
            </p:nvSpPr>
            <p:spPr>
              <a:xfrm>
                <a:off x="3214634" y="5192242"/>
                <a:ext cx="1721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Built upon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DB1539-233B-E746-8ACB-6756CBB3C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634" y="5192242"/>
                <a:ext cx="1721149" cy="307777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F0CB7D-831A-9F45-AA5D-34ED5F87F2BA}"/>
                  </a:ext>
                </a:extLst>
              </p:cNvPr>
              <p:cNvSpPr/>
              <p:nvPr/>
            </p:nvSpPr>
            <p:spPr>
              <a:xfrm>
                <a:off x="2134267" y="4346771"/>
                <a:ext cx="5133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F0CB7D-831A-9F45-AA5D-34ED5F87F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267" y="4346771"/>
                <a:ext cx="513364" cy="646331"/>
              </a:xfrm>
              <a:prstGeom prst="rect">
                <a:avLst/>
              </a:prstGeom>
              <a:blipFill>
                <a:blip r:embed="rId11"/>
                <a:stretch>
                  <a:fillRect l="-30000" r="-35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86A3EC-FB5D-C547-84FF-C2AD8E4E39BD}"/>
              </a:ext>
            </a:extLst>
          </p:cNvPr>
          <p:cNvCxnSpPr>
            <a:cxnSpLocks/>
          </p:cNvCxnSpPr>
          <p:nvPr/>
        </p:nvCxnSpPr>
        <p:spPr>
          <a:xfrm>
            <a:off x="2636270" y="4674606"/>
            <a:ext cx="958851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FF30FC-0431-0642-B084-A998A53202C9}"/>
              </a:ext>
            </a:extLst>
          </p:cNvPr>
          <p:cNvSpPr txBox="1"/>
          <p:nvPr/>
        </p:nvSpPr>
        <p:spPr>
          <a:xfrm>
            <a:off x="3420317" y="1506397"/>
            <a:ext cx="1120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Downstream</a:t>
            </a:r>
          </a:p>
          <a:p>
            <a:pPr algn="ctr"/>
            <a:r>
              <a:rPr lang="en-US" dirty="0"/>
              <a:t>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6258C-DFE0-7E4D-A363-327C19BC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0" grpId="0"/>
      <p:bldP spid="75" grpId="0"/>
      <p:bldP spid="78" grpId="0"/>
      <p:bldP spid="79" grpId="0"/>
      <p:bldP spid="84" grpId="0"/>
      <p:bldP spid="25" grpId="0"/>
      <p:bldP spid="28" grpId="0"/>
      <p:bldP spid="29" grpId="0"/>
      <p:bldP spid="3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55A3-062B-4E88-955A-E584517F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cs typeface="Times New Roman" panose="02020603050405020304" pitchFamily="18" charset="0"/>
              </a:rPr>
              <a:t>Ba</a:t>
            </a:r>
            <a:r>
              <a:rPr lang="en-US" altLang="zh-CN" dirty="0" err="1">
                <a:cs typeface="Times New Roman" panose="02020603050405020304" pitchFamily="18" charset="0"/>
              </a:rPr>
              <a:t>dEncoder</a:t>
            </a:r>
            <a:r>
              <a:rPr lang="en-US" dirty="0">
                <a:cs typeface="Times New Roman" panose="02020603050405020304" pitchFamily="18" charset="0"/>
              </a:rPr>
              <a:t> Achieves Utility Goal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DA29EDF-F334-4A4D-91C6-FBB6B06857D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48945" y="2953951"/>
          <a:ext cx="644610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8703">
                  <a:extLst>
                    <a:ext uri="{9D8B030D-6E8A-4147-A177-3AD203B41FA5}">
                      <a16:colId xmlns:a16="http://schemas.microsoft.com/office/drawing/2014/main" val="559937659"/>
                    </a:ext>
                  </a:extLst>
                </a:gridCol>
                <a:gridCol w="2148703">
                  <a:extLst>
                    <a:ext uri="{9D8B030D-6E8A-4147-A177-3AD203B41FA5}">
                      <a16:colId xmlns:a16="http://schemas.microsoft.com/office/drawing/2014/main" val="694578894"/>
                    </a:ext>
                  </a:extLst>
                </a:gridCol>
                <a:gridCol w="2148703">
                  <a:extLst>
                    <a:ext uri="{9D8B030D-6E8A-4147-A177-3AD203B41FA5}">
                      <a16:colId xmlns:a16="http://schemas.microsoft.com/office/drawing/2014/main" val="657314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Target Downstream Task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Clean Accuracy (%)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Backdoored Accuracy (%)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10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GTSRB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81.84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82.27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33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SVHN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58.50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69.32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98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STL10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76.14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76.18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01953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9ADF58-ABB3-9941-BA6A-D926FAE0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48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55A3-062B-4E88-955A-E584517F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Evaluation on Real-world Pre-trained Encoders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69813D-0394-4B5E-B545-391B65081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err="1">
                <a:cs typeface="Times New Roman" panose="02020603050405020304" pitchFamily="18" charset="0"/>
              </a:rPr>
              <a:t>OpenAI’s</a:t>
            </a:r>
            <a:r>
              <a:rPr lang="en-US" dirty="0">
                <a:cs typeface="Times New Roman" panose="02020603050405020304" pitchFamily="18" charset="0"/>
              </a:rPr>
              <a:t> encoder CLIP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400 million (image, text) pairs collected from the Internet</a:t>
            </a:r>
          </a:p>
          <a:p>
            <a:pPr lvl="1">
              <a:buFont typeface="Arial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Attack dataset</a:t>
            </a:r>
            <a:endParaRPr lang="en-US" dirty="0">
              <a:cs typeface="Times New Roman" panose="02020603050405020304" pitchFamily="18" charset="0"/>
            </a:endParaRP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ImageNet dataset</a:t>
            </a: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96791-9DB2-AA4F-96BF-C8A95962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8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55A3-062B-4E88-955A-E584517F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Results for CLIP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BC991-426C-4AC2-A575-133E73729DEC}"/>
              </a:ext>
            </a:extLst>
          </p:cNvPr>
          <p:cNvSpPr txBox="1"/>
          <p:nvPr/>
        </p:nvSpPr>
        <p:spPr>
          <a:xfrm>
            <a:off x="5117199" y="2432604"/>
            <a:ext cx="236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BadEncoder</a:t>
            </a:r>
            <a:r>
              <a:rPr lang="en-US" dirty="0"/>
              <a:t> achieves </a:t>
            </a:r>
          </a:p>
          <a:p>
            <a:pPr algn="ctr"/>
            <a:r>
              <a:rPr lang="en-US" dirty="0"/>
              <a:t>utility goal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E11DDA-5B56-402C-9C56-77F29BB1BF95}"/>
              </a:ext>
            </a:extLst>
          </p:cNvPr>
          <p:cNvCxnSpPr>
            <a:cxnSpLocks/>
          </p:cNvCxnSpPr>
          <p:nvPr/>
        </p:nvCxnSpPr>
        <p:spPr>
          <a:xfrm>
            <a:off x="5423239" y="2955826"/>
            <a:ext cx="0" cy="55933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318A90-1210-4FBC-BBF9-5BD894116CB0}"/>
              </a:ext>
            </a:extLst>
          </p:cNvPr>
          <p:cNvSpPr txBox="1"/>
          <p:nvPr/>
        </p:nvSpPr>
        <p:spPr>
          <a:xfrm>
            <a:off x="2743151" y="2438856"/>
            <a:ext cx="205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BadEncoder</a:t>
            </a:r>
            <a:r>
              <a:rPr lang="en-US" dirty="0"/>
              <a:t> achieves effectiveness goal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1AABE-A58A-4C30-AB30-5613FFF12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23" y="3515167"/>
            <a:ext cx="7145971" cy="9038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9796AE-FFA0-4CB2-AE4F-D47D45E60AA4}"/>
              </a:ext>
            </a:extLst>
          </p:cNvPr>
          <p:cNvCxnSpPr>
            <a:cxnSpLocks/>
          </p:cNvCxnSpPr>
          <p:nvPr/>
        </p:nvCxnSpPr>
        <p:spPr>
          <a:xfrm>
            <a:off x="7187962" y="2955827"/>
            <a:ext cx="0" cy="55933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E91F6E-5F21-49E1-81C3-B9298511F20C}"/>
              </a:ext>
            </a:extLst>
          </p:cNvPr>
          <p:cNvCxnSpPr>
            <a:cxnSpLocks/>
          </p:cNvCxnSpPr>
          <p:nvPr/>
        </p:nvCxnSpPr>
        <p:spPr>
          <a:xfrm>
            <a:off x="3779167" y="2955828"/>
            <a:ext cx="0" cy="55933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69EE91-0160-7C4E-B148-7EA15F44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41FAE-E2E9-264F-8A7E-383B25A7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Security of Foundation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6F7C-1A27-234F-A87C-8A4DB00A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Insecure foundation model is a single point of failure of AI system</a:t>
            </a:r>
          </a:p>
          <a:p>
            <a:endParaRPr lang="en-US" dirty="0"/>
          </a:p>
          <a:p>
            <a:r>
              <a:rPr lang="en-US" dirty="0"/>
              <a:t>Securing foundation model secures AI ecosystem</a:t>
            </a:r>
          </a:p>
          <a:p>
            <a:endParaRPr lang="en-US" dirty="0"/>
          </a:p>
          <a:p>
            <a:r>
              <a:rPr lang="en-US" dirty="0"/>
              <a:t>This talk: vision foundation models</a:t>
            </a:r>
          </a:p>
          <a:p>
            <a:pPr lvl="1"/>
            <a:r>
              <a:rPr lang="en-US" dirty="0"/>
              <a:t>E.g., CLIP</a:t>
            </a:r>
          </a:p>
          <a:p>
            <a:pPr lvl="1"/>
            <a:r>
              <a:rPr lang="en-US" dirty="0"/>
              <a:t>Also called </a:t>
            </a:r>
            <a:r>
              <a:rPr lang="en-US" i="1" dirty="0"/>
              <a:t>encoders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71AEF-5546-A441-8879-388F3D2E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55A3-062B-4E88-955A-E584517F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Existing Defenses are Insufficient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69813D-0394-4B5E-B545-391B65081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altLang="zh-CN" dirty="0">
                <a:cs typeface="Times New Roman" panose="02020603050405020304" pitchFamily="18" charset="0"/>
              </a:rPr>
              <a:t>Empirical defenses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Neural Cleanse </a:t>
            </a:r>
            <a:r>
              <a:rPr lang="en-US">
                <a:cs typeface="Times New Roman" panose="02020603050405020304" pitchFamily="18" charset="0"/>
              </a:rPr>
              <a:t>[Oakland’19]</a:t>
            </a:r>
            <a:endParaRPr lang="en-US" dirty="0">
              <a:cs typeface="Times New Roman" panose="02020603050405020304" pitchFamily="18" charset="0"/>
            </a:endParaRPr>
          </a:p>
          <a:p>
            <a:pPr lvl="2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Cannot detect backdoored encoder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MNTD [Oakland’21]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Detection accuracy is close to random guessing</a:t>
            </a:r>
          </a:p>
          <a:p>
            <a:pPr lvl="1">
              <a:buFont typeface="Arial"/>
              <a:buChar char="•"/>
            </a:pPr>
            <a:endParaRPr lang="en-US" dirty="0"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Provable defense</a:t>
            </a:r>
          </a:p>
          <a:p>
            <a:pPr lvl="1">
              <a:buFont typeface="Arial"/>
              <a:buChar char="•"/>
            </a:pPr>
            <a:r>
              <a:rPr lang="en-US" dirty="0" err="1">
                <a:cs typeface="Times New Roman" panose="02020603050405020304" pitchFamily="18" charset="0"/>
              </a:rPr>
              <a:t>PatchGuard</a:t>
            </a:r>
            <a:r>
              <a:rPr lang="en-US" dirty="0">
                <a:cs typeface="Times New Roman" panose="02020603050405020304" pitchFamily="18" charset="0"/>
              </a:rPr>
              <a:t> [USENIX Security’21]</a:t>
            </a:r>
          </a:p>
          <a:p>
            <a:pPr lvl="2">
              <a:buFont typeface="Arial"/>
              <a:buChar char="•"/>
            </a:pPr>
            <a:r>
              <a:rPr lang="en-US" dirty="0">
                <a:cs typeface="Times New Roman" panose="02020603050405020304" pitchFamily="18" charset="0"/>
              </a:rPr>
              <a:t>Insufficient provable robustness guarantees</a:t>
            </a: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02FA5-0B4A-474A-A2C1-55EE954F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Pre-trained encoders are vulnerable to backdoor attack</a:t>
            </a:r>
          </a:p>
          <a:p>
            <a:endParaRPr lang="en-US" dirty="0"/>
          </a:p>
          <a:p>
            <a:r>
              <a:rPr lang="en-US" dirty="0"/>
              <a:t>Insecure encoders lead to a single point of failure of AI ecosystem</a:t>
            </a:r>
          </a:p>
          <a:p>
            <a:endParaRPr lang="en-US" dirty="0"/>
          </a:p>
          <a:p>
            <a:r>
              <a:rPr lang="en-US" dirty="0"/>
              <a:t>Existing defenses are insufficient to defend against </a:t>
            </a:r>
            <a:r>
              <a:rPr lang="en-US" dirty="0" err="1">
                <a:cs typeface="Times New Roman" panose="02020603050405020304" pitchFamily="18" charset="0"/>
              </a:rPr>
              <a:t>BadEncoder</a:t>
            </a:r>
            <a:r>
              <a:rPr lang="en-US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EB877-8CE7-814F-AAE5-81B3650C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EA0E-E465-374B-86AA-687D04F7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C273-3F94-094F-BD27-6685691B1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I: Backdoor attack to pre-trained encoders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Part II: Data auditing for pre-trained encoders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92071-6E9E-304E-BE22-2ECF7443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1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Motivation on Data Auditing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85CF25-620D-0149-A709-9BCAFA7B0487}"/>
              </a:ext>
            </a:extLst>
          </p:cNvPr>
          <p:cNvCxnSpPr>
            <a:cxnSpLocks/>
          </p:cNvCxnSpPr>
          <p:nvPr/>
        </p:nvCxnSpPr>
        <p:spPr>
          <a:xfrm>
            <a:off x="4136368" y="3374665"/>
            <a:ext cx="75362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7A0F13-05D2-974E-BB22-C271ACB3D22D}"/>
              </a:ext>
            </a:extLst>
          </p:cNvPr>
          <p:cNvCxnSpPr>
            <a:cxnSpLocks/>
          </p:cNvCxnSpPr>
          <p:nvPr/>
        </p:nvCxnSpPr>
        <p:spPr>
          <a:xfrm flipV="1">
            <a:off x="6225732" y="2409486"/>
            <a:ext cx="904208" cy="53806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E0070B-369B-9747-A57E-57BC35459BE1}"/>
              </a:ext>
            </a:extLst>
          </p:cNvPr>
          <p:cNvCxnSpPr>
            <a:cxnSpLocks/>
          </p:cNvCxnSpPr>
          <p:nvPr/>
        </p:nvCxnSpPr>
        <p:spPr>
          <a:xfrm>
            <a:off x="6225732" y="3768681"/>
            <a:ext cx="901333" cy="46641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1912E3-FF38-104F-8694-7986F8D14B7A}"/>
              </a:ext>
            </a:extLst>
          </p:cNvPr>
          <p:cNvSpPr txBox="1"/>
          <p:nvPr/>
        </p:nvSpPr>
        <p:spPr>
          <a:xfrm>
            <a:off x="6038355" y="3082858"/>
            <a:ext cx="1015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Digit </a:t>
            </a:r>
          </a:p>
          <a:p>
            <a:pPr algn="ctr"/>
            <a:r>
              <a:rPr lang="en-US" dirty="0"/>
              <a:t>r</a:t>
            </a:r>
            <a:r>
              <a:rPr lang="en-US" sz="1400" dirty="0"/>
              <a:t>ecognition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C74E0-819A-4B4B-BA24-7ED2F1B6C6BB}"/>
              </a:ext>
            </a:extLst>
          </p:cNvPr>
          <p:cNvSpPr txBox="1"/>
          <p:nvPr/>
        </p:nvSpPr>
        <p:spPr>
          <a:xfrm>
            <a:off x="2810951" y="4851607"/>
            <a:ext cx="1325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Unlabeled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C0DAC-519B-3B42-AA13-EFAD4F2709CC}"/>
              </a:ext>
            </a:extLst>
          </p:cNvPr>
          <p:cNvSpPr txBox="1"/>
          <p:nvPr/>
        </p:nvSpPr>
        <p:spPr>
          <a:xfrm>
            <a:off x="5009899" y="4851608"/>
            <a:ext cx="833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31FD7-4120-FA4A-AB12-0922FD83B2F7}"/>
              </a:ext>
            </a:extLst>
          </p:cNvPr>
          <p:cNvSpPr txBox="1"/>
          <p:nvPr/>
        </p:nvSpPr>
        <p:spPr>
          <a:xfrm>
            <a:off x="6299874" y="4839163"/>
            <a:ext cx="1299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Paid service for downstream customers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A42F43-62BB-EE4E-A2DE-CCAA5FAC2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855" y="2863093"/>
            <a:ext cx="1003448" cy="10034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B12BA-26B5-2845-9890-71EC3291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86" y="3010225"/>
            <a:ext cx="708612" cy="724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15A6B9-A4F2-B14B-9CFE-1FBE96583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047" y="2024795"/>
            <a:ext cx="772653" cy="809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2BFD1-8B59-6347-A90D-894F9C81A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13" y="3797761"/>
            <a:ext cx="733667" cy="93332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E4DEB6-22BB-EA49-9B0E-D2871FFFE6EA}"/>
              </a:ext>
            </a:extLst>
          </p:cNvPr>
          <p:cNvCxnSpPr>
            <a:cxnSpLocks/>
          </p:cNvCxnSpPr>
          <p:nvPr/>
        </p:nvCxnSpPr>
        <p:spPr>
          <a:xfrm>
            <a:off x="6225732" y="3364817"/>
            <a:ext cx="75362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5D89FB-5729-5849-B3D9-01E8C3BA8B5D}"/>
              </a:ext>
            </a:extLst>
          </p:cNvPr>
          <p:cNvSpPr txBox="1"/>
          <p:nvPr/>
        </p:nvSpPr>
        <p:spPr>
          <a:xfrm>
            <a:off x="6028819" y="2246076"/>
            <a:ext cx="1015984" cy="523220"/>
          </a:xfrm>
          <a:prstGeom prst="rect">
            <a:avLst/>
          </a:prstGeom>
          <a:noFill/>
          <a:scene3d>
            <a:camera prst="orthographicFront">
              <a:rot lat="0" lon="0" rev="186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Traffic sign </a:t>
            </a:r>
          </a:p>
          <a:p>
            <a:pPr algn="ctr"/>
            <a:r>
              <a:rPr lang="en-US" dirty="0"/>
              <a:t>r</a:t>
            </a:r>
            <a:r>
              <a:rPr lang="en-US" sz="1400" dirty="0"/>
              <a:t>ecognition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04904E-9A6F-474C-AE21-64BFD6E2A42C}"/>
              </a:ext>
            </a:extLst>
          </p:cNvPr>
          <p:cNvSpPr txBox="1"/>
          <p:nvPr/>
        </p:nvSpPr>
        <p:spPr>
          <a:xfrm rot="204547">
            <a:off x="5977972" y="3952410"/>
            <a:ext cx="1117678" cy="523220"/>
          </a:xfrm>
          <a:prstGeom prst="rect">
            <a:avLst/>
          </a:prstGeom>
          <a:noFill/>
          <a:scene3d>
            <a:camera prst="orthographicFront">
              <a:rot lat="0" lon="0" rev="201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Object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classification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DF1A8CF-187C-DD4E-A754-470636893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483" y="2644779"/>
            <a:ext cx="905531" cy="9087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57FCC3-D843-A948-A1FA-E49076877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479" y="2769296"/>
            <a:ext cx="905531" cy="9087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B2F7DDD-0778-0048-A850-9357F561E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965" y="2867190"/>
            <a:ext cx="905531" cy="9087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5661D1-17CE-4242-B475-522131A7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451" y="2983159"/>
            <a:ext cx="905531" cy="908709"/>
          </a:xfrm>
          <a:prstGeom prst="rect">
            <a:avLst/>
          </a:prstGeom>
        </p:spPr>
      </p:pic>
      <p:sp>
        <p:nvSpPr>
          <p:cNvPr id="2" name="Can 1">
            <a:extLst>
              <a:ext uri="{FF2B5EF4-FFF2-40B4-BE49-F238E27FC236}">
                <a16:creationId xmlns:a16="http://schemas.microsoft.com/office/drawing/2014/main" id="{13522D38-7197-504B-ABA7-4BA5D64960BC}"/>
              </a:ext>
            </a:extLst>
          </p:cNvPr>
          <p:cNvSpPr/>
          <p:nvPr/>
        </p:nvSpPr>
        <p:spPr>
          <a:xfrm>
            <a:off x="1093662" y="2323990"/>
            <a:ext cx="950184" cy="719364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A2C0AF-CB0E-8744-A974-FC4F690EB501}"/>
              </a:ext>
            </a:extLst>
          </p:cNvPr>
          <p:cNvSpPr txBox="1"/>
          <p:nvPr/>
        </p:nvSpPr>
        <p:spPr>
          <a:xfrm>
            <a:off x="1289942" y="2504945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</a:t>
            </a:r>
          </a:p>
          <a:p>
            <a:pPr algn="ctr"/>
            <a:r>
              <a:rPr lang="en-US" dirty="0"/>
              <a:t>media</a:t>
            </a:r>
          </a:p>
        </p:txBody>
      </p:sp>
      <p:sp>
        <p:nvSpPr>
          <p:cNvPr id="30" name="Can 29">
            <a:extLst>
              <a:ext uri="{FF2B5EF4-FFF2-40B4-BE49-F238E27FC236}">
                <a16:creationId xmlns:a16="http://schemas.microsoft.com/office/drawing/2014/main" id="{02352484-DB2D-9D41-B2F0-8535AE545E40}"/>
              </a:ext>
            </a:extLst>
          </p:cNvPr>
          <p:cNvSpPr/>
          <p:nvPr/>
        </p:nvSpPr>
        <p:spPr>
          <a:xfrm>
            <a:off x="1100438" y="3374665"/>
            <a:ext cx="939348" cy="719364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EB14E2-5EA9-6B40-B628-35F06FECE087}"/>
              </a:ext>
            </a:extLst>
          </p:cNvPr>
          <p:cNvSpPr txBox="1"/>
          <p:nvPr/>
        </p:nvSpPr>
        <p:spPr>
          <a:xfrm>
            <a:off x="1224208" y="355474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Google</a:t>
            </a:r>
          </a:p>
          <a:p>
            <a:pPr algn="ctr"/>
            <a:r>
              <a:rPr lang="en-US" dirty="0"/>
              <a:t>search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D69587B-782B-D944-9E89-5A20F706542D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2043846" y="2683672"/>
            <a:ext cx="709637" cy="29948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EB9FB6-C128-F843-ACDE-67151A42DA21}"/>
              </a:ext>
            </a:extLst>
          </p:cNvPr>
          <p:cNvCxnSpPr>
            <a:cxnSpLocks/>
            <a:stCxn id="30" idx="4"/>
          </p:cNvCxnSpPr>
          <p:nvPr/>
        </p:nvCxnSpPr>
        <p:spPr>
          <a:xfrm flipV="1">
            <a:off x="2039786" y="3364817"/>
            <a:ext cx="713697" cy="36953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CAAFAF7-6EEA-1347-94F7-EE9A931294F9}"/>
              </a:ext>
            </a:extLst>
          </p:cNvPr>
          <p:cNvSpPr txBox="1"/>
          <p:nvPr/>
        </p:nvSpPr>
        <p:spPr>
          <a:xfrm>
            <a:off x="1186342" y="4851607"/>
            <a:ext cx="965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FADD1-751A-BD4A-89C5-73C063E5EA2E}"/>
              </a:ext>
            </a:extLst>
          </p:cNvPr>
          <p:cNvSpPr txBox="1"/>
          <p:nvPr/>
        </p:nvSpPr>
        <p:spPr>
          <a:xfrm>
            <a:off x="1430316" y="3008586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BD06E-7F2E-A645-A17C-E2FA0972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563117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2" grpId="0"/>
      <p:bldP spid="23" grpId="0"/>
      <p:bldP spid="2" grpId="0" animBg="1"/>
      <p:bldP spid="27" grpId="0"/>
      <p:bldP spid="30" grpId="0" animBg="1"/>
      <p:bldP spid="31" grpId="0"/>
      <p:bldP spid="44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2F3C-7771-3C49-AB75-4B8DFCC6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OpenAI’s</a:t>
            </a:r>
            <a:r>
              <a:rPr lang="en-US" dirty="0"/>
              <a:t> GPT API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C55A2-C094-0644-94DC-DA4C3535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7386"/>
            <a:ext cx="9144000" cy="22032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CF2678-9C3F-CF43-8207-851CA8E8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432DA-3D05-7447-AD8B-12BAD4930591}"/>
              </a:ext>
            </a:extLst>
          </p:cNvPr>
          <p:cNvSpPr txBox="1"/>
          <p:nvPr/>
        </p:nvSpPr>
        <p:spPr>
          <a:xfrm>
            <a:off x="3133689" y="4967257"/>
            <a:ext cx="2876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ChatGPT</a:t>
            </a:r>
            <a:r>
              <a:rPr lang="en-US" sz="2000" dirty="0"/>
              <a:t> Plus: $20/month</a:t>
            </a:r>
          </a:p>
        </p:txBody>
      </p:sp>
    </p:spTree>
    <p:extLst>
      <p:ext uri="{BB962C8B-B14F-4D97-AF65-F5344CB8AC3E}">
        <p14:creationId xmlns:p14="http://schemas.microsoft.com/office/powerpoint/2010/main" val="3485509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C1DDA-8291-0441-AAD2-6ED2CE7B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Auditing Unauthorized Data 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4473A-A988-1040-B51E-509B2C516E90}"/>
              </a:ext>
            </a:extLst>
          </p:cNvPr>
          <p:cNvSpPr txBox="1"/>
          <p:nvPr/>
        </p:nvSpPr>
        <p:spPr>
          <a:xfrm>
            <a:off x="1679862" y="3113009"/>
            <a:ext cx="5784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Was my public data used to pre-train a given encoder </a:t>
            </a:r>
          </a:p>
          <a:p>
            <a:pPr algn="ctr"/>
            <a:r>
              <a:rPr lang="en-US" sz="2000" dirty="0"/>
              <a:t>without authorization?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FA5F52-878D-BA4E-A57E-12AC4F5F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24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Examples of Real-world Unauthorized Data Use</a:t>
            </a:r>
          </a:p>
        </p:txBody>
      </p:sp>
      <p:pic>
        <p:nvPicPr>
          <p:cNvPr id="33" name="Screen Shot 2021-10-27 at 3.08.32 PM.png" descr="Screen Shot 2021-10-27 at 3.08.32 PM.png">
            <a:extLst>
              <a:ext uri="{FF2B5EF4-FFF2-40B4-BE49-F238E27FC236}">
                <a16:creationId xmlns:a16="http://schemas.microsoft.com/office/drawing/2014/main" id="{437EA1BD-425C-A04F-B47C-DBA7BF94C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49" y="2159388"/>
            <a:ext cx="3240806" cy="3363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Screen Shot 2021-10-27 at 3.10.20 PM.png" descr="Screen Shot 2021-10-27 at 3.10.20 PM.png">
            <a:extLst>
              <a:ext uri="{FF2B5EF4-FFF2-40B4-BE49-F238E27FC236}">
                <a16:creationId xmlns:a16="http://schemas.microsoft.com/office/drawing/2014/main" id="{C7E2F4B2-F6AB-724E-B283-8F5D833EA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306" y="2159388"/>
            <a:ext cx="4801917" cy="35922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D4D64-94AE-614D-8703-F797ED56C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963810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687D-EB3A-544A-AAC8-78CFAA27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</a:t>
            </a:r>
            <a:r>
              <a:rPr lang="en-US" dirty="0" err="1"/>
              <a:t>EncoderMI</a:t>
            </a:r>
            <a:r>
              <a:rPr lang="en-US" dirty="0"/>
              <a:t>: Membership Inference based Data Auditing for Pre-trained Encoders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8A918A-8C9A-1F4B-BE49-CB59514A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78" y="3836646"/>
            <a:ext cx="905531" cy="9087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183385-06C3-5847-97A0-CB389DC76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037" y="2441190"/>
            <a:ext cx="1003448" cy="10034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7F8611-33C3-2541-87A4-286C5AFED6D9}"/>
              </a:ext>
            </a:extLst>
          </p:cNvPr>
          <p:cNvSpPr txBox="1"/>
          <p:nvPr/>
        </p:nvSpPr>
        <p:spPr>
          <a:xfrm>
            <a:off x="3810604" y="3404557"/>
            <a:ext cx="1776705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EncoderMI</a:t>
            </a:r>
            <a:endParaRPr lang="en-US" sz="28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2E377E-CAE5-A24A-AFDD-B1B602A012C2}"/>
              </a:ext>
            </a:extLst>
          </p:cNvPr>
          <p:cNvCxnSpPr>
            <a:stCxn id="27" idx="3"/>
          </p:cNvCxnSpPr>
          <p:nvPr/>
        </p:nvCxnSpPr>
        <p:spPr>
          <a:xfrm flipV="1">
            <a:off x="5587309" y="3164948"/>
            <a:ext cx="781422" cy="5012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B3A632A-C72F-E34A-A06C-74DDADE0308E}"/>
              </a:ext>
            </a:extLst>
          </p:cNvPr>
          <p:cNvCxnSpPr>
            <a:cxnSpLocks/>
          </p:cNvCxnSpPr>
          <p:nvPr/>
        </p:nvCxnSpPr>
        <p:spPr>
          <a:xfrm>
            <a:off x="5582161" y="3666167"/>
            <a:ext cx="786570" cy="5012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7062155-30A7-B844-AEF0-CA0ED7728E43}"/>
              </a:ext>
            </a:extLst>
          </p:cNvPr>
          <p:cNvSpPr txBox="1"/>
          <p:nvPr/>
        </p:nvSpPr>
        <p:spPr>
          <a:xfrm>
            <a:off x="6499448" y="2811005"/>
            <a:ext cx="1996700" cy="707886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Member, i.e., </a:t>
            </a:r>
          </a:p>
          <a:p>
            <a:pPr algn="ctr"/>
            <a:r>
              <a:rPr lang="en-US" sz="2000" dirty="0"/>
              <a:t>unauthorized use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800CC9-1B24-9F44-8B8E-A7615ECA71ED}"/>
              </a:ext>
            </a:extLst>
          </p:cNvPr>
          <p:cNvSpPr txBox="1"/>
          <p:nvPr/>
        </p:nvSpPr>
        <p:spPr>
          <a:xfrm>
            <a:off x="6703349" y="3983069"/>
            <a:ext cx="1588897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Non-member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2FFBBE8-19D5-BA40-A853-6B0279E99167}"/>
              </a:ext>
            </a:extLst>
          </p:cNvPr>
          <p:cNvCxnSpPr>
            <a:cxnSpLocks/>
          </p:cNvCxnSpPr>
          <p:nvPr/>
        </p:nvCxnSpPr>
        <p:spPr>
          <a:xfrm>
            <a:off x="2898465" y="2951482"/>
            <a:ext cx="912139" cy="714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F7FF4E-69B1-9B4C-9473-EAE7024901F0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2898465" y="3666167"/>
            <a:ext cx="912139" cy="6563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72CA633-274F-124C-9EB7-4A86BD9609B6}"/>
              </a:ext>
            </a:extLst>
          </p:cNvPr>
          <p:cNvSpPr txBox="1"/>
          <p:nvPr/>
        </p:nvSpPr>
        <p:spPr>
          <a:xfrm>
            <a:off x="753280" y="4029390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Unlabeled </a:t>
            </a:r>
          </a:p>
          <a:p>
            <a:pPr algn="ctr"/>
            <a:r>
              <a:rPr lang="en-US" dirty="0"/>
              <a:t>image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E677FC-5DC0-9743-B168-5C52B76C31BE}"/>
              </a:ext>
            </a:extLst>
          </p:cNvPr>
          <p:cNvSpPr txBox="1"/>
          <p:nvPr/>
        </p:nvSpPr>
        <p:spPr>
          <a:xfrm>
            <a:off x="847792" y="2681304"/>
            <a:ext cx="78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Target</a:t>
            </a:r>
          </a:p>
          <a:p>
            <a:pPr algn="ctr"/>
            <a:r>
              <a:rPr lang="en-US" dirty="0"/>
              <a:t>encoder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679FE-3CDA-7549-A373-EED7939531B0}"/>
              </a:ext>
            </a:extLst>
          </p:cNvPr>
          <p:cNvSpPr txBox="1"/>
          <p:nvPr/>
        </p:nvSpPr>
        <p:spPr>
          <a:xfrm>
            <a:off x="753280" y="5383258"/>
            <a:ext cx="7390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Hongbin Liu, </a:t>
            </a:r>
            <a:r>
              <a:rPr lang="en-US" dirty="0" err="1"/>
              <a:t>Jinyuan</a:t>
            </a:r>
            <a:r>
              <a:rPr lang="en-US" dirty="0"/>
              <a:t> Jia, Wenjie Qu, and Neil </a:t>
            </a:r>
            <a:r>
              <a:rPr lang="en-US" dirty="0" err="1"/>
              <a:t>Zhenqiang</a:t>
            </a:r>
            <a:r>
              <a:rPr lang="en-US" dirty="0"/>
              <a:t> Gong. “</a:t>
            </a:r>
            <a:r>
              <a:rPr lang="en-US" dirty="0" err="1"/>
              <a:t>EncoderMI</a:t>
            </a:r>
            <a:r>
              <a:rPr lang="en-US" dirty="0"/>
              <a:t>: Membership Inference against Pre-trained Encoders in Contrastive Learning”. In </a:t>
            </a:r>
            <a:r>
              <a:rPr lang="en-US" i="1" dirty="0"/>
              <a:t>ACM Conference on Computer and Communications Security (CCS), </a:t>
            </a:r>
            <a:r>
              <a:rPr lang="en-US" dirty="0"/>
              <a:t>2021.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B337F-0C3E-1345-91B9-FC9197F1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/>
      <p:bldP spid="35" grpId="0"/>
      <p:bldP spid="42" grpId="0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1A66-90C4-B943-826C-9C419B9F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Threat Model: Black-box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72D8D-8C47-494C-83B4-7BCE6137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99" y="2689877"/>
            <a:ext cx="1003448" cy="1003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62531-2966-5D4B-8AFF-F3BE739B80E0}"/>
              </a:ext>
            </a:extLst>
          </p:cNvPr>
          <p:cNvSpPr txBox="1"/>
          <p:nvPr/>
        </p:nvSpPr>
        <p:spPr>
          <a:xfrm>
            <a:off x="4338864" y="3787018"/>
            <a:ext cx="78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Target</a:t>
            </a:r>
          </a:p>
          <a:p>
            <a:pPr algn="ctr"/>
            <a:r>
              <a:rPr lang="en-US" dirty="0"/>
              <a:t>encoder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5523E-6D8A-0B42-9B77-730D32AE9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402" y="2744860"/>
            <a:ext cx="905531" cy="9087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D5D065-CE25-AB4A-8807-F96164B38981}"/>
              </a:ext>
            </a:extLst>
          </p:cNvPr>
          <p:cNvCxnSpPr>
            <a:cxnSpLocks/>
          </p:cNvCxnSpPr>
          <p:nvPr/>
        </p:nvCxnSpPr>
        <p:spPr>
          <a:xfrm>
            <a:off x="3081697" y="3199215"/>
            <a:ext cx="101322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CA7B8E-2AD0-194F-B614-C1D0EF04DF26}"/>
              </a:ext>
            </a:extLst>
          </p:cNvPr>
          <p:cNvCxnSpPr>
            <a:cxnSpLocks/>
          </p:cNvCxnSpPr>
          <p:nvPr/>
        </p:nvCxnSpPr>
        <p:spPr>
          <a:xfrm>
            <a:off x="5285755" y="3184779"/>
            <a:ext cx="101322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D8C72AD3-7F86-674F-A811-655EB46BA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37308" y="3090367"/>
            <a:ext cx="589131" cy="18882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ADAEF5-3E01-DD4C-9D9F-27F3792CBD89}"/>
              </a:ext>
            </a:extLst>
          </p:cNvPr>
          <p:cNvSpPr txBox="1"/>
          <p:nvPr/>
        </p:nvSpPr>
        <p:spPr>
          <a:xfrm>
            <a:off x="2220150" y="3894739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45165-DCE8-444B-9D8F-9FC576BC7EC8}"/>
              </a:ext>
            </a:extLst>
          </p:cNvPr>
          <p:cNvSpPr txBox="1"/>
          <p:nvPr/>
        </p:nvSpPr>
        <p:spPr>
          <a:xfrm>
            <a:off x="6298976" y="3787017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Feature</a:t>
            </a:r>
          </a:p>
          <a:p>
            <a:pPr algn="ctr"/>
            <a:r>
              <a:rPr lang="en-US" dirty="0"/>
              <a:t>vector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8C9A4-7391-B34A-9FDA-A1B1F6DB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98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273" y="34126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Revisiting Encoder Pre-training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51FEE-9A3C-41F8-8B43-8D78C95BD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431" y="4735678"/>
            <a:ext cx="805655" cy="808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06A43-2AF9-4F19-AF2C-A17E328FC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798" y="3939309"/>
            <a:ext cx="712675" cy="710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538468-5EAE-4B5E-B9C1-7FE127210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541" y="3934439"/>
            <a:ext cx="712675" cy="7177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304A5A-4773-47B5-8B87-D8E47C535379}"/>
              </a:ext>
            </a:extLst>
          </p:cNvPr>
          <p:cNvSpPr txBox="1"/>
          <p:nvPr/>
        </p:nvSpPr>
        <p:spPr>
          <a:xfrm>
            <a:off x="5801844" y="4695586"/>
            <a:ext cx="124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Augmentation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2F71F98-29B0-434C-9B4F-068182B65A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30178" y="1577731"/>
            <a:ext cx="12700" cy="1786352"/>
          </a:xfrm>
          <a:prstGeom prst="curvedConnector3">
            <a:avLst>
              <a:gd name="adj1" fmla="val 3703449"/>
            </a:avLst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238179CF-F80A-4AB0-9BD6-83C7FA8061A8}"/>
              </a:ext>
            </a:extLst>
          </p:cNvPr>
          <p:cNvCxnSpPr>
            <a:cxnSpLocks/>
            <a:stCxn id="6" idx="1"/>
            <a:endCxn id="10" idx="2"/>
          </p:cNvCxnSpPr>
          <p:nvPr/>
        </p:nvCxnSpPr>
        <p:spPr>
          <a:xfrm rot="10800000">
            <a:off x="3923137" y="4649492"/>
            <a:ext cx="515295" cy="490428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4B815DB5-BD13-44EF-8E02-0E92691D162A}"/>
              </a:ext>
            </a:extLst>
          </p:cNvPr>
          <p:cNvCxnSpPr>
            <a:cxnSpLocks/>
            <a:stCxn id="6" idx="3"/>
            <a:endCxn id="13" idx="2"/>
          </p:cNvCxnSpPr>
          <p:nvPr/>
        </p:nvCxnSpPr>
        <p:spPr>
          <a:xfrm flipV="1">
            <a:off x="5244086" y="4652151"/>
            <a:ext cx="483793" cy="48776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92A2E2A-9F61-409C-A896-D78F3E6F1DF6}"/>
              </a:ext>
            </a:extLst>
          </p:cNvPr>
          <p:cNvSpPr txBox="1"/>
          <p:nvPr/>
        </p:nvSpPr>
        <p:spPr>
          <a:xfrm>
            <a:off x="4504942" y="1666823"/>
            <a:ext cx="67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Similar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AE4090-625A-364D-AF9B-A1BE40D6A94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923136" y="3677005"/>
            <a:ext cx="6534" cy="2623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C9B74CE-F1A9-E14D-9878-AF9971EFF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648813" y="3117620"/>
            <a:ext cx="548645" cy="54864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4D6936-12B4-BE42-BA0D-09447EB3C247}"/>
              </a:ext>
            </a:extLst>
          </p:cNvPr>
          <p:cNvCxnSpPr>
            <a:cxnSpLocks/>
          </p:cNvCxnSpPr>
          <p:nvPr/>
        </p:nvCxnSpPr>
        <p:spPr>
          <a:xfrm flipV="1">
            <a:off x="3929670" y="2776775"/>
            <a:ext cx="0" cy="3731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BCEB14B-E498-7841-8BFF-DED2CAA3D7DE}"/>
              </a:ext>
            </a:extLst>
          </p:cNvPr>
          <p:cNvCxnSpPr>
            <a:cxnSpLocks/>
            <a:stCxn id="13" idx="0"/>
            <a:endCxn id="47" idx="1"/>
          </p:cNvCxnSpPr>
          <p:nvPr/>
        </p:nvCxnSpPr>
        <p:spPr>
          <a:xfrm flipH="1" flipV="1">
            <a:off x="5721389" y="3666496"/>
            <a:ext cx="6490" cy="267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FF3B2C-B20A-554F-A336-8F9EB77FC4FE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5721389" y="2778684"/>
            <a:ext cx="1965" cy="33916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1D7A13-B6A5-5A42-9688-8C017D4C9D13}"/>
              </a:ext>
            </a:extLst>
          </p:cNvPr>
          <p:cNvSpPr txBox="1"/>
          <p:nvPr/>
        </p:nvSpPr>
        <p:spPr>
          <a:xfrm>
            <a:off x="2419123" y="3149897"/>
            <a:ext cx="78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Target </a:t>
            </a:r>
          </a:p>
          <a:p>
            <a:pPr algn="ctr"/>
            <a:r>
              <a:rPr lang="en-US" dirty="0"/>
              <a:t>encoder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E17743-D9BD-9A4C-9AE5-59CB1A347016}"/>
              </a:ext>
            </a:extLst>
          </p:cNvPr>
          <p:cNvSpPr txBox="1"/>
          <p:nvPr/>
        </p:nvSpPr>
        <p:spPr>
          <a:xfrm>
            <a:off x="2419507" y="2361752"/>
            <a:ext cx="78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Feature </a:t>
            </a:r>
          </a:p>
          <a:p>
            <a:pPr algn="ctr"/>
            <a:r>
              <a:rPr lang="en-US" dirty="0"/>
              <a:t>vectors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0461E7-6ECB-9D41-B7AD-4FB97DEA5540}"/>
              </a:ext>
            </a:extLst>
          </p:cNvPr>
          <p:cNvSpPr txBox="1"/>
          <p:nvPr/>
        </p:nvSpPr>
        <p:spPr>
          <a:xfrm>
            <a:off x="2292741" y="4031685"/>
            <a:ext cx="1037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Augmented</a:t>
            </a:r>
          </a:p>
          <a:p>
            <a:pPr algn="ctr"/>
            <a:r>
              <a:rPr lang="en-US" dirty="0"/>
              <a:t>views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CA74C06-B5D1-E045-9DC6-70976F198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447066" y="3117851"/>
            <a:ext cx="548645" cy="548645"/>
          </a:xfrm>
          <a:prstGeom prst="rect">
            <a:avLst/>
          </a:prstGeom>
        </p:spPr>
      </p:pic>
      <p:pic>
        <p:nvPicPr>
          <p:cNvPr id="57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0A08CF73-8B32-FA47-B854-2548BF755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327" y="2533558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6532CC80-ED4E-5E49-B708-0B005866F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580" y="2528950"/>
            <a:ext cx="589131" cy="1888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7E2F55-D926-C54A-9BD1-B6D46808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39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716198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EA0E-E465-374B-86AA-687D04F7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C273-3F94-094F-BD27-6685691B1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I: Backdoor attack to pre-trained encoders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 II: Data auditing for pre-trained encoders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92071-6E9E-304E-BE22-2ECF7443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90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273" y="34126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Our Key Observation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51FEE-9A3C-41F8-8B43-8D78C95BD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617" y="4788686"/>
            <a:ext cx="805655" cy="808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06A43-2AF9-4F19-AF2C-A17E328FC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984" y="3992317"/>
            <a:ext cx="712675" cy="710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538468-5EAE-4B5E-B9C1-7FE127210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727" y="3987447"/>
            <a:ext cx="712675" cy="7177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304A5A-4773-47B5-8B87-D8E47C535379}"/>
              </a:ext>
            </a:extLst>
          </p:cNvPr>
          <p:cNvSpPr txBox="1"/>
          <p:nvPr/>
        </p:nvSpPr>
        <p:spPr>
          <a:xfrm>
            <a:off x="4067123" y="4753566"/>
            <a:ext cx="124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Augmentation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2F71F98-29B0-434C-9B4F-068182B65A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22364" y="1630739"/>
            <a:ext cx="12700" cy="1786352"/>
          </a:xfrm>
          <a:prstGeom prst="curvedConnector3">
            <a:avLst>
              <a:gd name="adj1" fmla="val 3703449"/>
            </a:avLst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238179CF-F80A-4AB0-9BD6-83C7FA8061A8}"/>
              </a:ext>
            </a:extLst>
          </p:cNvPr>
          <p:cNvCxnSpPr>
            <a:cxnSpLocks/>
            <a:stCxn id="6" idx="1"/>
            <a:endCxn id="10" idx="2"/>
          </p:cNvCxnSpPr>
          <p:nvPr/>
        </p:nvCxnSpPr>
        <p:spPr>
          <a:xfrm rot="10800000">
            <a:off x="2315323" y="4702500"/>
            <a:ext cx="515295" cy="490428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4B815DB5-BD13-44EF-8E02-0E92691D162A}"/>
              </a:ext>
            </a:extLst>
          </p:cNvPr>
          <p:cNvCxnSpPr>
            <a:cxnSpLocks/>
            <a:stCxn id="6" idx="3"/>
            <a:endCxn id="13" idx="2"/>
          </p:cNvCxnSpPr>
          <p:nvPr/>
        </p:nvCxnSpPr>
        <p:spPr>
          <a:xfrm flipV="1">
            <a:off x="3636272" y="4705159"/>
            <a:ext cx="483793" cy="48776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92A2E2A-9F61-409C-A896-D78F3E6F1DF6}"/>
              </a:ext>
            </a:extLst>
          </p:cNvPr>
          <p:cNvSpPr txBox="1"/>
          <p:nvPr/>
        </p:nvSpPr>
        <p:spPr>
          <a:xfrm>
            <a:off x="2709698" y="1744132"/>
            <a:ext cx="1216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More similar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AE4090-625A-364D-AF9B-A1BE40D6A94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315322" y="3730013"/>
            <a:ext cx="6534" cy="2623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C9B74CE-F1A9-E14D-9878-AF9971EFF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040999" y="3170628"/>
            <a:ext cx="548645" cy="54864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4D6936-12B4-BE42-BA0D-09447EB3C247}"/>
              </a:ext>
            </a:extLst>
          </p:cNvPr>
          <p:cNvCxnSpPr>
            <a:cxnSpLocks/>
          </p:cNvCxnSpPr>
          <p:nvPr/>
        </p:nvCxnSpPr>
        <p:spPr>
          <a:xfrm flipV="1">
            <a:off x="2321856" y="2829783"/>
            <a:ext cx="0" cy="3731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BCEB14B-E498-7841-8BFF-DED2CAA3D7DE}"/>
              </a:ext>
            </a:extLst>
          </p:cNvPr>
          <p:cNvCxnSpPr>
            <a:cxnSpLocks/>
            <a:stCxn id="13" idx="0"/>
            <a:endCxn id="47" idx="1"/>
          </p:cNvCxnSpPr>
          <p:nvPr/>
        </p:nvCxnSpPr>
        <p:spPr>
          <a:xfrm flipH="1" flipV="1">
            <a:off x="4113575" y="3719504"/>
            <a:ext cx="6490" cy="267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FF3B2C-B20A-554F-A336-8F9EB77FC4FE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4113575" y="2831692"/>
            <a:ext cx="1965" cy="33916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1D7A13-B6A5-5A42-9688-8C017D4C9D13}"/>
              </a:ext>
            </a:extLst>
          </p:cNvPr>
          <p:cNvSpPr txBox="1"/>
          <p:nvPr/>
        </p:nvSpPr>
        <p:spPr>
          <a:xfrm>
            <a:off x="811309" y="3202905"/>
            <a:ext cx="78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Target </a:t>
            </a:r>
          </a:p>
          <a:p>
            <a:pPr algn="ctr"/>
            <a:r>
              <a:rPr lang="en-US" dirty="0"/>
              <a:t>encoder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E17743-D9BD-9A4C-9AE5-59CB1A347016}"/>
              </a:ext>
            </a:extLst>
          </p:cNvPr>
          <p:cNvSpPr txBox="1"/>
          <p:nvPr/>
        </p:nvSpPr>
        <p:spPr>
          <a:xfrm>
            <a:off x="811693" y="2414760"/>
            <a:ext cx="78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Feature </a:t>
            </a:r>
          </a:p>
          <a:p>
            <a:pPr algn="ctr"/>
            <a:r>
              <a:rPr lang="en-US" dirty="0"/>
              <a:t>vectors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0461E7-6ECB-9D41-B7AD-4FB97DEA5540}"/>
              </a:ext>
            </a:extLst>
          </p:cNvPr>
          <p:cNvSpPr txBox="1"/>
          <p:nvPr/>
        </p:nvSpPr>
        <p:spPr>
          <a:xfrm>
            <a:off x="684927" y="4084693"/>
            <a:ext cx="1037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Augmented</a:t>
            </a:r>
          </a:p>
          <a:p>
            <a:pPr algn="ctr"/>
            <a:r>
              <a:rPr lang="en-US" dirty="0"/>
              <a:t>views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CA74C06-B5D1-E045-9DC6-70976F198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839252" y="3170859"/>
            <a:ext cx="548645" cy="548645"/>
          </a:xfrm>
          <a:prstGeom prst="rect">
            <a:avLst/>
          </a:prstGeom>
        </p:spPr>
      </p:pic>
      <p:pic>
        <p:nvPicPr>
          <p:cNvPr id="57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0A08CF73-8B32-FA47-B854-2548BF755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513" y="2586566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6532CC80-ED4E-5E49-B708-0B005866F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766" y="2581958"/>
            <a:ext cx="589131" cy="1888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2BF47-B782-0643-B4E3-E92E90126B92}"/>
              </a:ext>
            </a:extLst>
          </p:cNvPr>
          <p:cNvSpPr txBox="1"/>
          <p:nvPr/>
        </p:nvSpPr>
        <p:spPr>
          <a:xfrm>
            <a:off x="2844923" y="5620824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F52C10-01FC-2148-B550-0F951F0B3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1074" y="4814773"/>
            <a:ext cx="821195" cy="752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0BAB05-FC33-DA4A-9C4E-32EEA354D7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9477" y="3987447"/>
            <a:ext cx="863441" cy="710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4FD234-A448-0A48-BFC2-41665595A3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0861" y="3982274"/>
            <a:ext cx="768765" cy="715356"/>
          </a:xfrm>
          <a:prstGeom prst="rect">
            <a:avLst/>
          </a:prstGeom>
        </p:spPr>
      </p:pic>
      <p:cxnSp>
        <p:nvCxnSpPr>
          <p:cNvPr id="30" name="Connector: Curved 55">
            <a:extLst>
              <a:ext uri="{FF2B5EF4-FFF2-40B4-BE49-F238E27FC236}">
                <a16:creationId xmlns:a16="http://schemas.microsoft.com/office/drawing/2014/main" id="{68105F8B-73D4-5141-B086-93E23A044F9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84586" y="1654046"/>
            <a:ext cx="3693" cy="1710002"/>
          </a:xfrm>
          <a:prstGeom prst="curvedConnector3">
            <a:avLst>
              <a:gd name="adj1" fmla="val -11333252"/>
            </a:avLst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78">
            <a:extLst>
              <a:ext uri="{FF2B5EF4-FFF2-40B4-BE49-F238E27FC236}">
                <a16:creationId xmlns:a16="http://schemas.microsoft.com/office/drawing/2014/main" id="{76946D5D-FDF3-5143-B595-AB037EF2AD96}"/>
              </a:ext>
            </a:extLst>
          </p:cNvPr>
          <p:cNvCxnSpPr>
            <a:cxnSpLocks/>
            <a:stCxn id="24" idx="1"/>
            <a:endCxn id="25" idx="2"/>
          </p:cNvCxnSpPr>
          <p:nvPr/>
        </p:nvCxnSpPr>
        <p:spPr>
          <a:xfrm rot="10800000">
            <a:off x="5361198" y="4697631"/>
            <a:ext cx="589876" cy="49331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81">
            <a:extLst>
              <a:ext uri="{FF2B5EF4-FFF2-40B4-BE49-F238E27FC236}">
                <a16:creationId xmlns:a16="http://schemas.microsoft.com/office/drawing/2014/main" id="{1F8D356F-DA4C-0C41-B570-56ADBEC78C51}"/>
              </a:ext>
            </a:extLst>
          </p:cNvPr>
          <p:cNvCxnSpPr>
            <a:cxnSpLocks/>
            <a:stCxn id="24" idx="3"/>
            <a:endCxn id="27" idx="2"/>
          </p:cNvCxnSpPr>
          <p:nvPr/>
        </p:nvCxnSpPr>
        <p:spPr>
          <a:xfrm flipV="1">
            <a:off x="6772269" y="4697630"/>
            <a:ext cx="512975" cy="49331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AF0A8C0-5243-8443-92BE-B4CD1620440E}"/>
              </a:ext>
            </a:extLst>
          </p:cNvPr>
          <p:cNvSpPr txBox="1"/>
          <p:nvPr/>
        </p:nvSpPr>
        <p:spPr>
          <a:xfrm>
            <a:off x="5804718" y="1744132"/>
            <a:ext cx="1038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Less similar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FC299E-409A-0646-8F6D-95D7A5C1499C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5354451" y="3698495"/>
            <a:ext cx="0" cy="2609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1761C02A-8F77-E045-83B9-A8B0DFEA3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002584" y="3133558"/>
            <a:ext cx="548645" cy="54864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5BF3643-79BE-1648-A1DF-D9703D3F3C95}"/>
              </a:ext>
            </a:extLst>
          </p:cNvPr>
          <p:cNvCxnSpPr>
            <a:cxnSpLocks/>
          </p:cNvCxnSpPr>
          <p:nvPr/>
        </p:nvCxnSpPr>
        <p:spPr>
          <a:xfrm flipV="1">
            <a:off x="5354451" y="2812113"/>
            <a:ext cx="6533" cy="4301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25DB6EC-D188-3E4B-9F53-55DFBB5926A4}"/>
              </a:ext>
            </a:extLst>
          </p:cNvPr>
          <p:cNvCxnSpPr>
            <a:cxnSpLocks/>
            <a:stCxn id="27" idx="0"/>
            <a:endCxn id="37" idx="1"/>
          </p:cNvCxnSpPr>
          <p:nvPr/>
        </p:nvCxnSpPr>
        <p:spPr>
          <a:xfrm flipH="1" flipV="1">
            <a:off x="7276907" y="3682203"/>
            <a:ext cx="8337" cy="3000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76A0B9E-BD26-F842-B92D-C7BAEA25B712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7276907" y="2828087"/>
            <a:ext cx="8336" cy="3054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1B743BCE-8016-4F4B-8EF1-7B80D4101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80128" y="3149850"/>
            <a:ext cx="548645" cy="548645"/>
          </a:xfrm>
          <a:prstGeom prst="rect">
            <a:avLst/>
          </a:prstGeom>
        </p:spPr>
      </p:pic>
      <p:pic>
        <p:nvPicPr>
          <p:cNvPr id="46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A57C51E6-22F6-5641-A9E5-FC5EFD10D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9642" y="2587750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B008EC54-0AD8-144D-B5C9-810A2C92A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2098" y="2581612"/>
            <a:ext cx="589131" cy="188824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0A70048-99E2-AB4E-B2D5-C9F214979C8F}"/>
              </a:ext>
            </a:extLst>
          </p:cNvPr>
          <p:cNvSpPr txBox="1"/>
          <p:nvPr/>
        </p:nvSpPr>
        <p:spPr>
          <a:xfrm>
            <a:off x="5786618" y="5616489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Non-member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2ADFB9-035C-6B46-98D8-F9C793C8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202863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2" grpId="0"/>
      <p:bldP spid="23" grpId="0"/>
      <p:bldP spid="33" grpId="0"/>
      <p:bldP spid="41" grpId="0"/>
      <p:bldP spid="2" grpId="0"/>
      <p:bldP spid="34" grpId="0"/>
      <p:bldP spid="4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602D0-C5FA-D249-94AC-E9CBE2BC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Overview of Our </a:t>
            </a:r>
            <a:r>
              <a:rPr lang="en-US" dirty="0" err="1"/>
              <a:t>EncoderMI</a:t>
            </a:r>
            <a:endParaRPr lang="en-US" dirty="0"/>
          </a:p>
        </p:txBody>
      </p:sp>
      <p:sp>
        <p:nvSpPr>
          <p:cNvPr id="8" name="Encoder">
            <a:extLst>
              <a:ext uri="{FF2B5EF4-FFF2-40B4-BE49-F238E27FC236}">
                <a16:creationId xmlns:a16="http://schemas.microsoft.com/office/drawing/2014/main" id="{E99AC68E-F510-8442-BA9C-F5AFBC5F557F}"/>
              </a:ext>
            </a:extLst>
          </p:cNvPr>
          <p:cNvSpPr txBox="1"/>
          <p:nvPr/>
        </p:nvSpPr>
        <p:spPr>
          <a:xfrm>
            <a:off x="2863631" y="3784567"/>
            <a:ext cx="713940" cy="46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37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/>
            <a:r>
              <a:rPr lang="en-US" sz="1388" dirty="0"/>
              <a:t>Target e</a:t>
            </a:r>
            <a:r>
              <a:rPr sz="1388" dirty="0"/>
              <a:t>ncoder </a:t>
            </a:r>
          </a:p>
        </p:txBody>
      </p:sp>
      <p:sp>
        <p:nvSpPr>
          <p:cNvPr id="12" name="Inpu">
            <a:extLst>
              <a:ext uri="{FF2B5EF4-FFF2-40B4-BE49-F238E27FC236}">
                <a16:creationId xmlns:a16="http://schemas.microsoft.com/office/drawing/2014/main" id="{1140CAB8-2E38-3647-9F09-28863B77A35A}"/>
              </a:ext>
            </a:extLst>
          </p:cNvPr>
          <p:cNvSpPr txBox="1"/>
          <p:nvPr/>
        </p:nvSpPr>
        <p:spPr>
          <a:xfrm>
            <a:off x="451721" y="3897491"/>
            <a:ext cx="764714" cy="252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171450">
              <a:spcBef>
                <a:spcPts val="450"/>
              </a:spcBef>
              <a:defRPr sz="37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sz="1388" dirty="0"/>
              <a:t>Image</a:t>
            </a:r>
            <a:endParaRPr sz="1388" dirty="0"/>
          </a:p>
        </p:txBody>
      </p:sp>
      <p:pic>
        <p:nvPicPr>
          <p:cNvPr id="14" name="Screen Shot 2021-10-27 at 4.08.45 PM.png" descr="Screen Shot 2021-10-27 at 4.08.45 PM.png">
            <a:extLst>
              <a:ext uri="{FF2B5EF4-FFF2-40B4-BE49-F238E27FC236}">
                <a16:creationId xmlns:a16="http://schemas.microsoft.com/office/drawing/2014/main" id="{1FE62555-E035-BC4F-A8BA-661856C71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35" y="3964000"/>
            <a:ext cx="209550" cy="13811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ugmented inputs">
                <a:extLst>
                  <a:ext uri="{FF2B5EF4-FFF2-40B4-BE49-F238E27FC236}">
                    <a16:creationId xmlns:a16="http://schemas.microsoft.com/office/drawing/2014/main" id="{67D190FC-A205-2E45-A44C-72C76B502648}"/>
                  </a:ext>
                </a:extLst>
              </p:cNvPr>
              <p:cNvSpPr txBox="1"/>
              <p:nvPr/>
            </p:nvSpPr>
            <p:spPr>
              <a:xfrm>
                <a:off x="1398661" y="5263783"/>
                <a:ext cx="1047587" cy="4656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 algn="ctr" defTabSz="171450">
                  <a:spcBef>
                    <a:spcPts val="450"/>
                  </a:spcBef>
                  <a:defRPr sz="37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14:m>
                  <m:oMath xmlns:m="http://schemas.openxmlformats.org/officeDocument/2006/math">
                    <m:r>
                      <a:rPr sz="131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sz="1388" dirty="0"/>
                  <a:t> augmented </a:t>
                </a:r>
                <a:r>
                  <a:rPr lang="en-US" sz="1388" dirty="0"/>
                  <a:t>views</a:t>
                </a:r>
                <a:endParaRPr sz="1388" dirty="0"/>
              </a:p>
            </p:txBody>
          </p:sp>
        </mc:Choice>
        <mc:Fallback xmlns="">
          <p:sp>
            <p:nvSpPr>
              <p:cNvPr id="16" name="augmented inputs">
                <a:extLst>
                  <a:ext uri="{FF2B5EF4-FFF2-40B4-BE49-F238E27FC236}">
                    <a16:creationId xmlns:a16="http://schemas.microsoft.com/office/drawing/2014/main" id="{67D190FC-A205-2E45-A44C-72C76B502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661" y="5263783"/>
                <a:ext cx="1047587" cy="465640"/>
              </a:xfrm>
              <a:prstGeom prst="rect">
                <a:avLst/>
              </a:prstGeom>
              <a:blipFill>
                <a:blip r:embed="rId3"/>
                <a:stretch>
                  <a:fillRect t="-5263" r="-8333" b="-157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9E02513B-22C5-1F4E-AB8B-6BE008E7F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37262" y="2375212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20578D04-1F54-FA42-B89B-549F9D41C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35838" y="3300023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1FC431E8-39DC-EF49-B82B-94E54917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44729" y="4569543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een Shot 2021-10-27 at 4.08.45 PM.png" descr="Screen Shot 2021-10-27 at 4.08.45 PM.png">
            <a:extLst>
              <a:ext uri="{FF2B5EF4-FFF2-40B4-BE49-F238E27FC236}">
                <a16:creationId xmlns:a16="http://schemas.microsoft.com/office/drawing/2014/main" id="{D8006B28-85EC-284F-9C14-7B47A32E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882" y="3955197"/>
            <a:ext cx="209550" cy="13811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feature vectors">
                <a:extLst>
                  <a:ext uri="{FF2B5EF4-FFF2-40B4-BE49-F238E27FC236}">
                    <a16:creationId xmlns:a16="http://schemas.microsoft.com/office/drawing/2014/main" id="{A5505CD6-2790-A144-96E8-56619C052679}"/>
                  </a:ext>
                </a:extLst>
              </p:cNvPr>
              <p:cNvSpPr txBox="1"/>
              <p:nvPr/>
            </p:nvSpPr>
            <p:spPr>
              <a:xfrm>
                <a:off x="3883332" y="5263783"/>
                <a:ext cx="787550" cy="4656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anchor="ctr">
                <a:spAutoFit/>
              </a:bodyPr>
              <a:lstStyle/>
              <a:p>
                <a:pPr algn="ctr" defTabSz="171450">
                  <a:spcBef>
                    <a:spcPts val="450"/>
                  </a:spcBef>
                  <a:defRPr sz="37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14:m>
                  <m:oMath xmlns:m="http://schemas.openxmlformats.org/officeDocument/2006/math">
                    <m:r>
                      <a:rPr sz="1313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sz="1388"/>
                  <a:t> feature vectors</a:t>
                </a:r>
              </a:p>
            </p:txBody>
          </p:sp>
        </mc:Choice>
        <mc:Fallback xmlns="">
          <p:sp>
            <p:nvSpPr>
              <p:cNvPr id="22" name="feature vectors">
                <a:extLst>
                  <a:ext uri="{FF2B5EF4-FFF2-40B4-BE49-F238E27FC236}">
                    <a16:creationId xmlns:a16="http://schemas.microsoft.com/office/drawing/2014/main" id="{A5505CD6-2790-A144-96E8-56619C052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332" y="5263783"/>
                <a:ext cx="787550" cy="465640"/>
              </a:xfrm>
              <a:prstGeom prst="rect">
                <a:avLst/>
              </a:prstGeom>
              <a:blipFill>
                <a:blip r:embed="rId5"/>
                <a:stretch>
                  <a:fillRect t="-5263" r="-9524" b="-157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Inference classifier">
            <a:extLst>
              <a:ext uri="{FF2B5EF4-FFF2-40B4-BE49-F238E27FC236}">
                <a16:creationId xmlns:a16="http://schemas.microsoft.com/office/drawing/2014/main" id="{8F9D51EE-3235-0746-8CE5-93258CE49565}"/>
              </a:ext>
            </a:extLst>
          </p:cNvPr>
          <p:cNvSpPr txBox="1"/>
          <p:nvPr/>
        </p:nvSpPr>
        <p:spPr>
          <a:xfrm>
            <a:off x="6385972" y="3861598"/>
            <a:ext cx="1370568" cy="240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3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1313" dirty="0"/>
              <a:t>Inference classifier </a:t>
            </a:r>
          </a:p>
        </p:txBody>
      </p:sp>
      <p:sp>
        <p:nvSpPr>
          <p:cNvPr id="31" name="Member or Non-Member">
            <a:extLst>
              <a:ext uri="{FF2B5EF4-FFF2-40B4-BE49-F238E27FC236}">
                <a16:creationId xmlns:a16="http://schemas.microsoft.com/office/drawing/2014/main" id="{CC367E01-E9E8-1A47-9399-F9BCB76EDD54}"/>
              </a:ext>
            </a:extLst>
          </p:cNvPr>
          <p:cNvSpPr txBox="1"/>
          <p:nvPr/>
        </p:nvSpPr>
        <p:spPr>
          <a:xfrm>
            <a:off x="7843602" y="3079573"/>
            <a:ext cx="1104960" cy="442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457200">
              <a:lnSpc>
                <a:spcPct val="100000"/>
              </a:lnSpc>
              <a:spcBef>
                <a:spcPts val="1200"/>
              </a:spcBef>
              <a:defRPr sz="3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/>
            <a:r>
              <a:rPr sz="1313" dirty="0"/>
              <a:t>Member or Non-</a:t>
            </a:r>
            <a:r>
              <a:rPr lang="en-US" sz="1313" dirty="0"/>
              <a:t>m</a:t>
            </a:r>
            <a:r>
              <a:rPr sz="1313" dirty="0"/>
              <a:t>ember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39BAD44-D1D0-844F-B48A-6BD0A8E58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20" y="2956564"/>
            <a:ext cx="805655" cy="8084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01DE00-4AE7-9246-BE51-E86BFABAE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118" y="2137804"/>
            <a:ext cx="712675" cy="710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DBF658-7301-2D43-A8E6-43577B6DB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219" y="2996860"/>
            <a:ext cx="712675" cy="717712"/>
          </a:xfrm>
          <a:prstGeom prst="rect">
            <a:avLst/>
          </a:prstGeom>
        </p:spPr>
      </p:pic>
      <p:pic>
        <p:nvPicPr>
          <p:cNvPr id="37" name="Screen Shot 2021-10-27 at 4.09.37 PM.png" descr="Screen Shot 2021-10-27 at 4.09.37 PM.png">
            <a:extLst>
              <a:ext uri="{FF2B5EF4-FFF2-40B4-BE49-F238E27FC236}">
                <a16:creationId xmlns:a16="http://schemas.microsoft.com/office/drawing/2014/main" id="{1D634A11-34EF-564A-8644-B5AFB1B52C7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537407" y="4339799"/>
            <a:ext cx="741385" cy="639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571C8D-AF98-5B46-9BAF-66C5860A3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3880" y="2892477"/>
            <a:ext cx="913443" cy="913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pair-wise…">
                <a:extLst>
                  <a:ext uri="{FF2B5EF4-FFF2-40B4-BE49-F238E27FC236}">
                    <a16:creationId xmlns:a16="http://schemas.microsoft.com/office/drawing/2014/main" id="{BA6DCE7C-5DA4-4244-8415-E48C236C886C}"/>
                  </a:ext>
                </a:extLst>
              </p:cNvPr>
              <p:cNvSpPr txBox="1"/>
              <p:nvPr/>
            </p:nvSpPr>
            <p:spPr>
              <a:xfrm>
                <a:off x="4711938" y="3070680"/>
                <a:ext cx="1548542" cy="5830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 algn="ctr" defTabSz="171450">
                  <a:spcBef>
                    <a:spcPts val="450"/>
                  </a:spcBef>
                  <a:defRPr sz="33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⋅(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sz="1238" dirty="0"/>
                  <a:t> </a:t>
                </a:r>
                <a:r>
                  <a:rPr lang="en-US" sz="1238" dirty="0"/>
                  <a:t> </a:t>
                </a:r>
                <a:r>
                  <a:rPr sz="1650" dirty="0"/>
                  <a:t>pairwise</a:t>
                </a:r>
                <a:r>
                  <a:rPr lang="en-US" sz="1650" dirty="0"/>
                  <a:t> </a:t>
                </a:r>
                <a:r>
                  <a:rPr sz="1650" dirty="0"/>
                  <a:t>similarity scores </a:t>
                </a:r>
              </a:p>
            </p:txBody>
          </p:sp>
        </mc:Choice>
        <mc:Fallback xmlns="">
          <p:sp>
            <p:nvSpPr>
              <p:cNvPr id="39" name="pair-wise…">
                <a:extLst>
                  <a:ext uri="{FF2B5EF4-FFF2-40B4-BE49-F238E27FC236}">
                    <a16:creationId xmlns:a16="http://schemas.microsoft.com/office/drawing/2014/main" id="{BA6DCE7C-5DA4-4244-8415-E48C236C8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938" y="3070680"/>
                <a:ext cx="1548542" cy="583045"/>
              </a:xfrm>
              <a:prstGeom prst="rect">
                <a:avLst/>
              </a:prstGeom>
              <a:blipFill>
                <a:blip r:embed="rId11"/>
                <a:stretch>
                  <a:fillRect l="-2439" t="-4255" r="-5691" b="-1702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03A7B5C7-6133-304F-8659-C49C86831A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7602" y="2945527"/>
            <a:ext cx="708612" cy="72482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D586C2-A6A1-0E43-BD2E-CF066697F4A9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 flipV="1">
            <a:off x="1084975" y="3355716"/>
            <a:ext cx="468244" cy="5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B4619CF-FC22-F142-B8DB-7F0CEFB7CDE8}"/>
              </a:ext>
            </a:extLst>
          </p:cNvPr>
          <p:cNvCxnSpPr/>
          <p:nvPr/>
        </p:nvCxnSpPr>
        <p:spPr>
          <a:xfrm flipV="1">
            <a:off x="2287100" y="3362202"/>
            <a:ext cx="468244" cy="5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D59BA9-2B90-9A40-9D5A-1DC6C6A54395}"/>
              </a:ext>
            </a:extLst>
          </p:cNvPr>
          <p:cNvCxnSpPr/>
          <p:nvPr/>
        </p:nvCxnSpPr>
        <p:spPr>
          <a:xfrm flipV="1">
            <a:off x="3684433" y="3350625"/>
            <a:ext cx="468244" cy="5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63549E-15B5-3A44-943A-AB885601E6F9}"/>
              </a:ext>
            </a:extLst>
          </p:cNvPr>
          <p:cNvCxnSpPr/>
          <p:nvPr/>
        </p:nvCxnSpPr>
        <p:spPr>
          <a:xfrm flipV="1">
            <a:off x="4354432" y="3344108"/>
            <a:ext cx="468244" cy="5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D9E9F35-8676-AB40-A6CE-27740EA8E9E4}"/>
              </a:ext>
            </a:extLst>
          </p:cNvPr>
          <p:cNvCxnSpPr/>
          <p:nvPr/>
        </p:nvCxnSpPr>
        <p:spPr>
          <a:xfrm flipV="1">
            <a:off x="6150010" y="3320730"/>
            <a:ext cx="468244" cy="5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9AC2DB2-BDB0-724C-8587-A05123482E04}"/>
              </a:ext>
            </a:extLst>
          </p:cNvPr>
          <p:cNvCxnSpPr/>
          <p:nvPr/>
        </p:nvCxnSpPr>
        <p:spPr>
          <a:xfrm flipV="1">
            <a:off x="7381438" y="3307938"/>
            <a:ext cx="468244" cy="5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D14C29B-BA2C-4143-B8FF-49DA75253355}"/>
              </a:ext>
            </a:extLst>
          </p:cNvPr>
          <p:cNvCxnSpPr>
            <a:cxnSpLocks/>
          </p:cNvCxnSpPr>
          <p:nvPr/>
        </p:nvCxnSpPr>
        <p:spPr>
          <a:xfrm flipV="1">
            <a:off x="7013676" y="4093310"/>
            <a:ext cx="0" cy="6343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F0AD228-A761-924C-A70B-A9125E96B8B7}"/>
              </a:ext>
            </a:extLst>
          </p:cNvPr>
          <p:cNvSpPr txBox="1"/>
          <p:nvPr/>
        </p:nvSpPr>
        <p:spPr>
          <a:xfrm>
            <a:off x="6021833" y="4773578"/>
            <a:ext cx="1983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Built via shadow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13D39-C90B-7D41-8358-3DB24BCF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22" grpId="0" animBg="1"/>
      <p:bldP spid="23" grpId="0" animBg="1"/>
      <p:bldP spid="31" grpId="0" animBg="1"/>
      <p:bldP spid="39" grpId="0" animBg="1"/>
      <p:bldP spid="5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E4D0-ED6E-FD43-8856-78CC3F56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Shadow Training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2E42B-37C1-024C-87DD-F7D66913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Unlabeled images: </a:t>
            </a:r>
            <a:r>
              <a:rPr lang="en-US" i="1" dirty="0"/>
              <a:t>shadow dataset</a:t>
            </a:r>
          </a:p>
          <a:p>
            <a:pPr lvl="1"/>
            <a:endParaRPr lang="en-US" dirty="0"/>
          </a:p>
          <a:p>
            <a:r>
              <a:rPr lang="en-US" dirty="0"/>
              <a:t>Evenly divide into two halves</a:t>
            </a:r>
          </a:p>
          <a:p>
            <a:pPr lvl="1"/>
            <a:r>
              <a:rPr lang="en-US" dirty="0"/>
              <a:t>Shadow member set</a:t>
            </a:r>
          </a:p>
          <a:p>
            <a:pPr lvl="1"/>
            <a:r>
              <a:rPr lang="en-US" dirty="0"/>
              <a:t>Shadow non-member set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F927B-F635-734C-9287-026A6E32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E095-9AB7-3641-9BC8-9BFAAEB3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Pre-training a Shadow Encoder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DE85D-2FCF-D340-9C68-A52D1E3FFC1E}"/>
              </a:ext>
            </a:extLst>
          </p:cNvPr>
          <p:cNvSpPr txBox="1"/>
          <p:nvPr/>
        </p:nvSpPr>
        <p:spPr>
          <a:xfrm>
            <a:off x="2364292" y="4007837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Shadow member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7D0CD-1706-414E-A641-008C4A0F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674" y="2644779"/>
            <a:ext cx="905531" cy="908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791EA-5B54-5642-82E2-9BF4C159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70" y="2769296"/>
            <a:ext cx="905531" cy="908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9A61C-7ADE-884A-87D5-89889954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156" y="2867190"/>
            <a:ext cx="905531" cy="90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3D271-9A40-1448-A612-FBEEF2CB2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642" y="2983159"/>
            <a:ext cx="905531" cy="908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A8856-1F97-434B-9996-527B3F41A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393" y="2819820"/>
            <a:ext cx="956449" cy="100344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860926-17CA-974B-8FB5-236228D2BAB2}"/>
              </a:ext>
            </a:extLst>
          </p:cNvPr>
          <p:cNvCxnSpPr>
            <a:cxnSpLocks/>
          </p:cNvCxnSpPr>
          <p:nvPr/>
        </p:nvCxnSpPr>
        <p:spPr>
          <a:xfrm>
            <a:off x="3856948" y="3321544"/>
            <a:ext cx="16304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963E69-4DD3-CE48-8830-EC4D835E66AE}"/>
              </a:ext>
            </a:extLst>
          </p:cNvPr>
          <p:cNvSpPr txBox="1"/>
          <p:nvPr/>
        </p:nvSpPr>
        <p:spPr>
          <a:xfrm>
            <a:off x="5246639" y="4007837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Shadow encoder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EC80C-CF5F-044A-9EE4-F977E766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FE236189-CF20-744C-B7FA-352F9177B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212" y="4618983"/>
            <a:ext cx="821195" cy="752352"/>
          </a:xfrm>
          <a:prstGeom prst="rect">
            <a:avLst/>
          </a:prstGeom>
        </p:spPr>
      </p:pic>
      <p:pic>
        <p:nvPicPr>
          <p:cNvPr id="18" name="Screen Shot 2021-10-27 at 4.09.37 PM.png" descr="Screen Shot 2021-10-27 at 4.09.37 PM.png">
            <a:extLst>
              <a:ext uri="{FF2B5EF4-FFF2-40B4-BE49-F238E27FC236}">
                <a16:creationId xmlns:a16="http://schemas.microsoft.com/office/drawing/2014/main" id="{57DAC99C-B524-754F-B2E6-CCA27546AD4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51" y="2440730"/>
            <a:ext cx="741385" cy="6390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83E095-9AB7-3641-9BC8-9BFAAEB3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pPr algn="ctr"/>
            <a:r>
              <a:rPr lang="en-US" dirty="0"/>
              <a:t>Constructing a Training Set for Inference Classifier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DE85D-2FCF-D340-9C68-A52D1E3FFC1E}"/>
              </a:ext>
            </a:extLst>
          </p:cNvPr>
          <p:cNvSpPr txBox="1"/>
          <p:nvPr/>
        </p:nvSpPr>
        <p:spPr>
          <a:xfrm>
            <a:off x="102891" y="1511489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Shadow member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7D0CD-1706-414E-A641-008C4A0F9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20" y="2081890"/>
            <a:ext cx="905531" cy="908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791EA-5B54-5642-82E2-9BF4C159F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16" y="2206407"/>
            <a:ext cx="905531" cy="908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9A61C-7ADE-884A-87D5-89889954D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2" y="2304301"/>
            <a:ext cx="905531" cy="90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3D271-9A40-1448-A612-FBEEF2CB2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88" y="2420270"/>
            <a:ext cx="905531" cy="908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A8856-1F97-434B-9996-527B3F41A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460" y="2232558"/>
            <a:ext cx="956449" cy="100344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860926-17CA-974B-8FB5-236228D2BAB2}"/>
              </a:ext>
            </a:extLst>
          </p:cNvPr>
          <p:cNvCxnSpPr>
            <a:cxnSpLocks/>
          </p:cNvCxnSpPr>
          <p:nvPr/>
        </p:nvCxnSpPr>
        <p:spPr>
          <a:xfrm>
            <a:off x="1560557" y="2760439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963E69-4DD3-CE48-8830-EC4D835E66AE}"/>
              </a:ext>
            </a:extLst>
          </p:cNvPr>
          <p:cNvSpPr txBox="1"/>
          <p:nvPr/>
        </p:nvSpPr>
        <p:spPr>
          <a:xfrm>
            <a:off x="4146591" y="1511489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Shadow encoder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9ABFEE-4D23-E840-912A-02522852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565" y="2420269"/>
            <a:ext cx="905531" cy="9087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805AA2-E4CC-564F-883D-BC7FEB251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307" y="2503618"/>
            <a:ext cx="712675" cy="7101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D7C668-CAEA-1D43-B6AB-794BF3FB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663" y="2611266"/>
            <a:ext cx="712675" cy="71771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84250E-D54B-0349-A776-7E20322C99BB}"/>
              </a:ext>
            </a:extLst>
          </p:cNvPr>
          <p:cNvCxnSpPr>
            <a:cxnSpLocks/>
          </p:cNvCxnSpPr>
          <p:nvPr/>
        </p:nvCxnSpPr>
        <p:spPr>
          <a:xfrm>
            <a:off x="2834362" y="2743037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creen Shot 2021-10-27 at 4.08.45 PM.png" descr="Screen Shot 2021-10-27 at 4.08.45 PM.png">
            <a:extLst>
              <a:ext uri="{FF2B5EF4-FFF2-40B4-BE49-F238E27FC236}">
                <a16:creationId xmlns:a16="http://schemas.microsoft.com/office/drawing/2014/main" id="{88832932-BBCE-9249-8268-C1E481D0D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248" y="2686046"/>
            <a:ext cx="209550" cy="13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9639CC6A-447B-834E-BD1A-DF7AD8E54D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147055" y="2664241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7E52BF3F-60FE-FD4B-8BEF-8349278D6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827851" y="2660783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12821501-AD6B-DF4F-BB63-5E0A756A5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720137" y="2664242"/>
            <a:ext cx="589131" cy="18882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air-wise…">
                <a:extLst>
                  <a:ext uri="{FF2B5EF4-FFF2-40B4-BE49-F238E27FC236}">
                    <a16:creationId xmlns:a16="http://schemas.microsoft.com/office/drawing/2014/main" id="{F6D1FAE1-9843-E543-82E7-DC9C5F2ACFAC}"/>
                  </a:ext>
                </a:extLst>
              </p:cNvPr>
              <p:cNvSpPr txBox="1"/>
              <p:nvPr/>
            </p:nvSpPr>
            <p:spPr>
              <a:xfrm>
                <a:off x="6678924" y="2470174"/>
                <a:ext cx="1548542" cy="5830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 algn="ctr" defTabSz="171450">
                  <a:spcBef>
                    <a:spcPts val="450"/>
                  </a:spcBef>
                  <a:defRPr sz="33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⋅(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sz="1238" dirty="0"/>
                  <a:t> </a:t>
                </a:r>
                <a:r>
                  <a:rPr lang="en-US" sz="1238" dirty="0"/>
                  <a:t> </a:t>
                </a:r>
                <a:r>
                  <a:rPr sz="1650" dirty="0"/>
                  <a:t>pairwise</a:t>
                </a:r>
                <a:r>
                  <a:rPr lang="en-US" sz="1650" dirty="0"/>
                  <a:t> </a:t>
                </a:r>
                <a:r>
                  <a:rPr sz="1650" dirty="0"/>
                  <a:t>similarity scores </a:t>
                </a:r>
              </a:p>
            </p:txBody>
          </p:sp>
        </mc:Choice>
        <mc:Fallback xmlns="">
          <p:sp>
            <p:nvSpPr>
              <p:cNvPr id="24" name="pair-wise…">
                <a:extLst>
                  <a:ext uri="{FF2B5EF4-FFF2-40B4-BE49-F238E27FC236}">
                    <a16:creationId xmlns:a16="http://schemas.microsoft.com/office/drawing/2014/main" id="{F6D1FAE1-9843-E543-82E7-DC9C5F2A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924" y="2470174"/>
                <a:ext cx="1548542" cy="583045"/>
              </a:xfrm>
              <a:prstGeom prst="rect">
                <a:avLst/>
              </a:prstGeom>
              <a:blipFill>
                <a:blip r:embed="rId10"/>
                <a:stretch>
                  <a:fillRect l="-2439" t="-4348" r="-5691" b="-1956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17163C3-7BB2-024F-A1A0-8A79D87EE9E9}"/>
              </a:ext>
            </a:extLst>
          </p:cNvPr>
          <p:cNvSpPr txBox="1"/>
          <p:nvPr/>
        </p:nvSpPr>
        <p:spPr>
          <a:xfrm>
            <a:off x="1910220" y="1615941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23175D-E98E-8546-B3F6-C79EE484DB8B}"/>
              </a:ext>
            </a:extLst>
          </p:cNvPr>
          <p:cNvSpPr txBox="1"/>
          <p:nvPr/>
        </p:nvSpPr>
        <p:spPr>
          <a:xfrm>
            <a:off x="2808625" y="1508219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i="1" dirty="0"/>
              <a:t>N</a:t>
            </a:r>
            <a:r>
              <a:rPr lang="en-US" dirty="0"/>
              <a:t> augmented</a:t>
            </a:r>
          </a:p>
          <a:p>
            <a:pPr lvl="1" algn="ctr"/>
            <a:r>
              <a:rPr lang="en-US" dirty="0"/>
              <a:t>views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8C2620-8AC7-C647-9F7B-7C570EAFE8B6}"/>
              </a:ext>
            </a:extLst>
          </p:cNvPr>
          <p:cNvSpPr txBox="1"/>
          <p:nvPr/>
        </p:nvSpPr>
        <p:spPr>
          <a:xfrm>
            <a:off x="5325118" y="1503150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i="1" dirty="0"/>
              <a:t>N</a:t>
            </a:r>
            <a:r>
              <a:rPr lang="en-US" dirty="0"/>
              <a:t> feature</a:t>
            </a:r>
          </a:p>
          <a:p>
            <a:pPr lvl="1" algn="ctr"/>
            <a:r>
              <a:rPr lang="en-US" dirty="0"/>
              <a:t>vectors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786BAC-C6EE-E846-B7DC-93E20E0B44AB}"/>
              </a:ext>
            </a:extLst>
          </p:cNvPr>
          <p:cNvCxnSpPr>
            <a:cxnSpLocks/>
          </p:cNvCxnSpPr>
          <p:nvPr/>
        </p:nvCxnSpPr>
        <p:spPr>
          <a:xfrm>
            <a:off x="4272584" y="2758655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6BB522-4FCD-B946-9AD8-F7374CE68CDA}"/>
              </a:ext>
            </a:extLst>
          </p:cNvPr>
          <p:cNvCxnSpPr>
            <a:cxnSpLocks/>
          </p:cNvCxnSpPr>
          <p:nvPr/>
        </p:nvCxnSpPr>
        <p:spPr>
          <a:xfrm>
            <a:off x="5608925" y="2734282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9F423F4-AB98-6E46-ACA0-B71077223798}"/>
              </a:ext>
            </a:extLst>
          </p:cNvPr>
          <p:cNvCxnSpPr>
            <a:cxnSpLocks/>
          </p:cNvCxnSpPr>
          <p:nvPr/>
        </p:nvCxnSpPr>
        <p:spPr>
          <a:xfrm>
            <a:off x="6529216" y="2734282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C77374-3096-DA48-B863-37D846736054}"/>
              </a:ext>
            </a:extLst>
          </p:cNvPr>
          <p:cNvSpPr txBox="1"/>
          <p:nvPr/>
        </p:nvSpPr>
        <p:spPr>
          <a:xfrm>
            <a:off x="8515349" y="260780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5CC39A-4DD4-CF42-B247-28AFFA2D7272}"/>
              </a:ext>
            </a:extLst>
          </p:cNvPr>
          <p:cNvSpPr txBox="1"/>
          <p:nvPr/>
        </p:nvSpPr>
        <p:spPr>
          <a:xfrm>
            <a:off x="6521594" y="1610871"/>
            <a:ext cx="150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Features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A4C195-CC2E-544E-A80E-F31C4334939C}"/>
              </a:ext>
            </a:extLst>
          </p:cNvPr>
          <p:cNvSpPr txBox="1"/>
          <p:nvPr/>
        </p:nvSpPr>
        <p:spPr>
          <a:xfrm>
            <a:off x="7841611" y="1610870"/>
            <a:ext cx="1189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Label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9BFE577-DFAC-0744-A9AB-B9F6D8AA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55" y="4327934"/>
            <a:ext cx="821195" cy="752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96A328-62D9-7445-9CC8-BA7C45739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75" y="4428971"/>
            <a:ext cx="821195" cy="7523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2F50AB-8D65-8349-AD23-75272A979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02" y="4530008"/>
            <a:ext cx="821195" cy="7523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AD407-7BA5-4E46-AD01-A0491CD6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7" y="4649605"/>
            <a:ext cx="821195" cy="7523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A5C5EE-D2D9-7B45-97AF-3CB9D85C3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1032" y="4720021"/>
            <a:ext cx="768765" cy="7153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DD610B-3FDD-7047-9BF2-BDD3BBA9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565" y="4649605"/>
            <a:ext cx="821195" cy="752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ABF16D-C5EF-0E45-B11D-DCEA0196A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9815" y="4826231"/>
            <a:ext cx="863441" cy="7101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1A6E08-1539-C841-B1AC-96B525225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31929"/>
            <a:ext cx="956449" cy="1003448"/>
          </a:xfrm>
          <a:prstGeom prst="rect">
            <a:avLst/>
          </a:prstGeom>
        </p:spPr>
      </p:pic>
      <p:pic>
        <p:nvPicPr>
          <p:cNvPr id="42" name="Screen Shot 2021-10-27 at 4.08.45 PM.png" descr="Screen Shot 2021-10-27 at 4.08.45 PM.png">
            <a:extLst>
              <a:ext uri="{FF2B5EF4-FFF2-40B4-BE49-F238E27FC236}">
                <a16:creationId xmlns:a16="http://schemas.microsoft.com/office/drawing/2014/main" id="{B16723FE-AFE8-5844-8FB6-A3467FCC4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1788" y="4885417"/>
            <a:ext cx="209550" cy="13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69EFB8E8-3701-9645-839B-329301FAC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109595" y="4863612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533883F2-AB79-B240-999A-BBB4C2ECD8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790391" y="4860154"/>
            <a:ext cx="589131" cy="18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Screen Shot 2021-10-27 at 3.29.46 PM.png" descr="Screen Shot 2021-10-27 at 3.29.46 PM.png">
            <a:extLst>
              <a:ext uri="{FF2B5EF4-FFF2-40B4-BE49-F238E27FC236}">
                <a16:creationId xmlns:a16="http://schemas.microsoft.com/office/drawing/2014/main" id="{179D867C-32A1-B745-A440-134532913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682677" y="4863613"/>
            <a:ext cx="589131" cy="18882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air-wise…">
                <a:extLst>
                  <a:ext uri="{FF2B5EF4-FFF2-40B4-BE49-F238E27FC236}">
                    <a16:creationId xmlns:a16="http://schemas.microsoft.com/office/drawing/2014/main" id="{36215533-B7BF-5347-B0EC-843A8F94EF36}"/>
                  </a:ext>
                </a:extLst>
              </p:cNvPr>
              <p:cNvSpPr txBox="1"/>
              <p:nvPr/>
            </p:nvSpPr>
            <p:spPr>
              <a:xfrm>
                <a:off x="6641464" y="4669545"/>
                <a:ext cx="1548542" cy="5830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 algn="ctr" defTabSz="171450">
                  <a:spcBef>
                    <a:spcPts val="450"/>
                  </a:spcBef>
                  <a:defRPr sz="33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⋅(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sz="1238" dirty="0"/>
                  <a:t> </a:t>
                </a:r>
                <a:r>
                  <a:rPr lang="en-US" sz="1238" dirty="0"/>
                  <a:t> </a:t>
                </a:r>
                <a:r>
                  <a:rPr sz="1650" dirty="0"/>
                  <a:t>pairwise</a:t>
                </a:r>
                <a:r>
                  <a:rPr lang="en-US" sz="1650" dirty="0"/>
                  <a:t> </a:t>
                </a:r>
                <a:r>
                  <a:rPr sz="1650" dirty="0"/>
                  <a:t>similarity scores </a:t>
                </a:r>
              </a:p>
            </p:txBody>
          </p:sp>
        </mc:Choice>
        <mc:Fallback xmlns="">
          <p:sp>
            <p:nvSpPr>
              <p:cNvPr id="46" name="pair-wise…">
                <a:extLst>
                  <a:ext uri="{FF2B5EF4-FFF2-40B4-BE49-F238E27FC236}">
                    <a16:creationId xmlns:a16="http://schemas.microsoft.com/office/drawing/2014/main" id="{36215533-B7BF-5347-B0EC-843A8F94E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464" y="4669545"/>
                <a:ext cx="1548542" cy="583045"/>
              </a:xfrm>
              <a:prstGeom prst="rect">
                <a:avLst/>
              </a:prstGeom>
              <a:blipFill>
                <a:blip r:embed="rId13"/>
                <a:stretch>
                  <a:fillRect l="-2439" t="-4255" r="-5691" b="-1702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E9BA00B8-CC41-424C-B3D7-9995991736BF}"/>
              </a:ext>
            </a:extLst>
          </p:cNvPr>
          <p:cNvSpPr txBox="1"/>
          <p:nvPr/>
        </p:nvSpPr>
        <p:spPr>
          <a:xfrm>
            <a:off x="5325405" y="5635980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i="1" dirty="0"/>
              <a:t>N</a:t>
            </a:r>
            <a:r>
              <a:rPr lang="en-US" dirty="0"/>
              <a:t> feature</a:t>
            </a:r>
          </a:p>
          <a:p>
            <a:pPr lvl="1" algn="ctr"/>
            <a:r>
              <a:rPr lang="en-US" dirty="0"/>
              <a:t>vectors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C259BFA-522C-B94C-9356-DC4D0FC1E61A}"/>
              </a:ext>
            </a:extLst>
          </p:cNvPr>
          <p:cNvCxnSpPr>
            <a:cxnSpLocks/>
          </p:cNvCxnSpPr>
          <p:nvPr/>
        </p:nvCxnSpPr>
        <p:spPr>
          <a:xfrm>
            <a:off x="4235124" y="4958026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E1D6DA-9B42-314A-86BA-05109B8BC75A}"/>
              </a:ext>
            </a:extLst>
          </p:cNvPr>
          <p:cNvCxnSpPr>
            <a:cxnSpLocks/>
          </p:cNvCxnSpPr>
          <p:nvPr/>
        </p:nvCxnSpPr>
        <p:spPr>
          <a:xfrm>
            <a:off x="5571465" y="4933653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3FC2978-C928-C74C-BEF1-EB7DF64A715D}"/>
              </a:ext>
            </a:extLst>
          </p:cNvPr>
          <p:cNvCxnSpPr>
            <a:cxnSpLocks/>
          </p:cNvCxnSpPr>
          <p:nvPr/>
        </p:nvCxnSpPr>
        <p:spPr>
          <a:xfrm>
            <a:off x="6491756" y="4933653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FEE3351-35AC-BB4A-B84E-1A5933E3E03B}"/>
              </a:ext>
            </a:extLst>
          </p:cNvPr>
          <p:cNvSpPr txBox="1"/>
          <p:nvPr/>
        </p:nvSpPr>
        <p:spPr>
          <a:xfrm>
            <a:off x="8477889" y="480717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7EF882-3111-DE46-ADD4-B7DB5D379F5E}"/>
              </a:ext>
            </a:extLst>
          </p:cNvPr>
          <p:cNvSpPr txBox="1"/>
          <p:nvPr/>
        </p:nvSpPr>
        <p:spPr>
          <a:xfrm>
            <a:off x="6521881" y="5743701"/>
            <a:ext cx="150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Features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EF8BC0-0B62-414F-9ABB-70D54EA76DE5}"/>
              </a:ext>
            </a:extLst>
          </p:cNvPr>
          <p:cNvSpPr txBox="1"/>
          <p:nvPr/>
        </p:nvSpPr>
        <p:spPr>
          <a:xfrm>
            <a:off x="7841898" y="5743700"/>
            <a:ext cx="1189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Label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1BEF44D-5CE1-3348-BC0D-2731541141AF}"/>
              </a:ext>
            </a:extLst>
          </p:cNvPr>
          <p:cNvCxnSpPr>
            <a:cxnSpLocks/>
          </p:cNvCxnSpPr>
          <p:nvPr/>
        </p:nvCxnSpPr>
        <p:spPr>
          <a:xfrm>
            <a:off x="2755806" y="4968417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9AC48AD-8F8C-C44F-B0D2-A615C8501A47}"/>
              </a:ext>
            </a:extLst>
          </p:cNvPr>
          <p:cNvCxnSpPr>
            <a:cxnSpLocks/>
          </p:cNvCxnSpPr>
          <p:nvPr/>
        </p:nvCxnSpPr>
        <p:spPr>
          <a:xfrm>
            <a:off x="1482001" y="4975177"/>
            <a:ext cx="2994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F02D038-B6D9-344B-9C0A-1766CF722032}"/>
              </a:ext>
            </a:extLst>
          </p:cNvPr>
          <p:cNvSpPr txBox="1"/>
          <p:nvPr/>
        </p:nvSpPr>
        <p:spPr>
          <a:xfrm>
            <a:off x="-155865" y="5651707"/>
            <a:ext cx="185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Shadow </a:t>
            </a:r>
          </a:p>
          <a:p>
            <a:pPr lvl="1" algn="ctr"/>
            <a:r>
              <a:rPr lang="en-US" dirty="0"/>
              <a:t>non-member set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0CA22E-FC8B-734F-ADBC-8D6AF72201B1}"/>
              </a:ext>
            </a:extLst>
          </p:cNvPr>
          <p:cNvSpPr txBox="1"/>
          <p:nvPr/>
        </p:nvSpPr>
        <p:spPr>
          <a:xfrm>
            <a:off x="4137332" y="5651707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Shadow encoder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4C67EA1-637D-4D4C-8C20-1EB65D04E96A}"/>
              </a:ext>
            </a:extLst>
          </p:cNvPr>
          <p:cNvSpPr txBox="1"/>
          <p:nvPr/>
        </p:nvSpPr>
        <p:spPr>
          <a:xfrm>
            <a:off x="1724314" y="5756159"/>
            <a:ext cx="1165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Non-member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5B79B7-145B-D84B-B3B1-AF3228A4EF83}"/>
              </a:ext>
            </a:extLst>
          </p:cNvPr>
          <p:cNvSpPr txBox="1"/>
          <p:nvPr/>
        </p:nvSpPr>
        <p:spPr>
          <a:xfrm>
            <a:off x="2799366" y="5648437"/>
            <a:ext cx="150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i="1" dirty="0"/>
              <a:t>N</a:t>
            </a:r>
            <a:r>
              <a:rPr lang="en-US" dirty="0"/>
              <a:t> augmented</a:t>
            </a:r>
          </a:p>
          <a:p>
            <a:pPr lvl="1" algn="ctr"/>
            <a:r>
              <a:rPr lang="en-US" dirty="0"/>
              <a:t>views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38A1AA-101B-154F-8ED9-2BC48733E53C}"/>
              </a:ext>
            </a:extLst>
          </p:cNvPr>
          <p:cNvSpPr txBox="1"/>
          <p:nvPr/>
        </p:nvSpPr>
        <p:spPr>
          <a:xfrm>
            <a:off x="7965441" y="3696587"/>
            <a:ext cx="1024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set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4CDAD91-3E3C-5F4D-974A-B51BCC75B68B}"/>
              </a:ext>
            </a:extLst>
          </p:cNvPr>
          <p:cNvCxnSpPr>
            <a:cxnSpLocks/>
          </p:cNvCxnSpPr>
          <p:nvPr/>
        </p:nvCxnSpPr>
        <p:spPr>
          <a:xfrm>
            <a:off x="7542195" y="3097296"/>
            <a:ext cx="178250" cy="4855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CD9AB42-3657-0A45-9336-FA7CA671E931}"/>
              </a:ext>
            </a:extLst>
          </p:cNvPr>
          <p:cNvCxnSpPr>
            <a:cxnSpLocks/>
          </p:cNvCxnSpPr>
          <p:nvPr/>
        </p:nvCxnSpPr>
        <p:spPr>
          <a:xfrm flipH="1">
            <a:off x="7965441" y="2915584"/>
            <a:ext cx="658907" cy="6433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C6360A2-A94F-4049-AFAF-8FBD39BE9126}"/>
              </a:ext>
            </a:extLst>
          </p:cNvPr>
          <p:cNvCxnSpPr>
            <a:cxnSpLocks/>
          </p:cNvCxnSpPr>
          <p:nvPr/>
        </p:nvCxnSpPr>
        <p:spPr>
          <a:xfrm flipV="1">
            <a:off x="7339696" y="4121079"/>
            <a:ext cx="380749" cy="511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2725C1A-F3AE-FE4C-B457-33F7FDE39D4E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7965441" y="4136942"/>
            <a:ext cx="650467" cy="670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4E254AC8-7C9D-9942-BD4C-F951474FCF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71" y="3631209"/>
            <a:ext cx="405781" cy="4194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2A408-663F-494D-94A6-D2CC3F2F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4" grpId="0" animBg="1"/>
      <p:bldP spid="12" grpId="0"/>
      <p:bldP spid="25" grpId="0"/>
      <p:bldP spid="26" grpId="0"/>
      <p:bldP spid="30" grpId="0"/>
      <p:bldP spid="31" grpId="0"/>
      <p:bldP spid="32" grpId="0"/>
      <p:bldP spid="46" grpId="0" animBg="1"/>
      <p:bldP spid="47" grpId="0"/>
      <p:bldP spid="51" grpId="0"/>
      <p:bldP spid="52" grpId="0"/>
      <p:bldP spid="53" grpId="0"/>
      <p:bldP spid="56" grpId="0"/>
      <p:bldP spid="57" grpId="0"/>
      <p:bldP spid="58" grpId="0"/>
      <p:bldP spid="59" grpId="0"/>
      <p:bldP spid="6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E095-9AB7-3641-9BC8-9BFAAEB3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pPr algn="ctr"/>
            <a:r>
              <a:rPr lang="en-US" dirty="0"/>
              <a:t>Building an Inference Classifier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32D2E-42E5-E94F-81A3-30D7899C87EC}"/>
              </a:ext>
            </a:extLst>
          </p:cNvPr>
          <p:cNvSpPr txBox="1"/>
          <p:nvPr/>
        </p:nvSpPr>
        <p:spPr>
          <a:xfrm>
            <a:off x="2738951" y="4205333"/>
            <a:ext cx="1024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set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4B3F6F0-4077-6640-A0DD-CDE76331F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09" y="3395519"/>
            <a:ext cx="405781" cy="419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air-wise…">
                <a:extLst>
                  <a:ext uri="{FF2B5EF4-FFF2-40B4-BE49-F238E27FC236}">
                    <a16:creationId xmlns:a16="http://schemas.microsoft.com/office/drawing/2014/main" id="{EDF84E5A-0036-CE44-BA4C-6F20321CECAB}"/>
                  </a:ext>
                </a:extLst>
              </p:cNvPr>
              <p:cNvSpPr txBox="1"/>
              <p:nvPr/>
            </p:nvSpPr>
            <p:spPr>
              <a:xfrm>
                <a:off x="996157" y="2999302"/>
                <a:ext cx="1548542" cy="5830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 algn="ctr" defTabSz="171450">
                  <a:spcBef>
                    <a:spcPts val="450"/>
                  </a:spcBef>
                  <a:defRPr sz="33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⋅(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sz="1238" dirty="0"/>
                  <a:t> </a:t>
                </a:r>
                <a:r>
                  <a:rPr lang="en-US" sz="1238" dirty="0"/>
                  <a:t> </a:t>
                </a:r>
                <a:r>
                  <a:rPr sz="1650" dirty="0"/>
                  <a:t>pairwise</a:t>
                </a:r>
                <a:r>
                  <a:rPr lang="en-US" sz="1650" dirty="0"/>
                  <a:t> </a:t>
                </a:r>
                <a:r>
                  <a:rPr sz="1650" dirty="0"/>
                  <a:t>similarity scores </a:t>
                </a:r>
              </a:p>
            </p:txBody>
          </p:sp>
        </mc:Choice>
        <mc:Fallback xmlns="">
          <p:sp>
            <p:nvSpPr>
              <p:cNvPr id="15" name="pair-wise…">
                <a:extLst>
                  <a:ext uri="{FF2B5EF4-FFF2-40B4-BE49-F238E27FC236}">
                    <a16:creationId xmlns:a16="http://schemas.microsoft.com/office/drawing/2014/main" id="{EDF84E5A-0036-CE44-BA4C-6F20321CE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57" y="2999302"/>
                <a:ext cx="1548542" cy="583045"/>
              </a:xfrm>
              <a:prstGeom prst="rect">
                <a:avLst/>
              </a:prstGeom>
              <a:blipFill>
                <a:blip r:embed="rId3"/>
                <a:stretch>
                  <a:fillRect l="-2439" t="-4255" r="-6504" b="-191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F0B91A0-451E-DA4F-82F1-788B6A0BD657}"/>
              </a:ext>
            </a:extLst>
          </p:cNvPr>
          <p:cNvSpPr txBox="1"/>
          <p:nvPr/>
        </p:nvSpPr>
        <p:spPr>
          <a:xfrm>
            <a:off x="2623246" y="313693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air-wise…">
                <a:extLst>
                  <a:ext uri="{FF2B5EF4-FFF2-40B4-BE49-F238E27FC236}">
                    <a16:creationId xmlns:a16="http://schemas.microsoft.com/office/drawing/2014/main" id="{0585B82C-EB38-664D-AF91-3C65423A71F6}"/>
                  </a:ext>
                </a:extLst>
              </p:cNvPr>
              <p:cNvSpPr txBox="1"/>
              <p:nvPr/>
            </p:nvSpPr>
            <p:spPr>
              <a:xfrm>
                <a:off x="996157" y="3733138"/>
                <a:ext cx="1548542" cy="5830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 algn="ctr" defTabSz="171450">
                  <a:spcBef>
                    <a:spcPts val="450"/>
                  </a:spcBef>
                  <a:defRPr sz="3300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⋅(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sz="12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sz="1238" dirty="0"/>
                  <a:t> </a:t>
                </a:r>
                <a:r>
                  <a:rPr lang="en-US" sz="1238" dirty="0"/>
                  <a:t> </a:t>
                </a:r>
                <a:r>
                  <a:rPr sz="1650" dirty="0"/>
                  <a:t>pairwise</a:t>
                </a:r>
                <a:r>
                  <a:rPr lang="en-US" sz="1650" dirty="0"/>
                  <a:t> </a:t>
                </a:r>
                <a:r>
                  <a:rPr sz="1650" dirty="0"/>
                  <a:t>similarity scores </a:t>
                </a:r>
              </a:p>
            </p:txBody>
          </p:sp>
        </mc:Choice>
        <mc:Fallback xmlns="">
          <p:sp>
            <p:nvSpPr>
              <p:cNvPr id="17" name="pair-wise…">
                <a:extLst>
                  <a:ext uri="{FF2B5EF4-FFF2-40B4-BE49-F238E27FC236}">
                    <a16:creationId xmlns:a16="http://schemas.microsoft.com/office/drawing/2014/main" id="{0585B82C-EB38-664D-AF91-3C65423A7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57" y="3733138"/>
                <a:ext cx="1548542" cy="583045"/>
              </a:xfrm>
              <a:prstGeom prst="rect">
                <a:avLst/>
              </a:prstGeom>
              <a:blipFill>
                <a:blip r:embed="rId4"/>
                <a:stretch>
                  <a:fillRect l="-2439" t="-4255" r="-6504" b="-1702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AAAFFC-0A58-8644-A606-E5E650A364BC}"/>
              </a:ext>
            </a:extLst>
          </p:cNvPr>
          <p:cNvSpPr txBox="1"/>
          <p:nvPr/>
        </p:nvSpPr>
        <p:spPr>
          <a:xfrm>
            <a:off x="2628843" y="387077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8C8CA0-C042-C040-87B0-4C05B12E060A}"/>
              </a:ext>
            </a:extLst>
          </p:cNvPr>
          <p:cNvCxnSpPr>
            <a:cxnSpLocks/>
          </p:cNvCxnSpPr>
          <p:nvPr/>
        </p:nvCxnSpPr>
        <p:spPr>
          <a:xfrm flipV="1">
            <a:off x="3690973" y="2212691"/>
            <a:ext cx="2221454" cy="1230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F9386B-5E19-5945-9987-0999FCB0A78F}"/>
              </a:ext>
            </a:extLst>
          </p:cNvPr>
          <p:cNvSpPr txBox="1"/>
          <p:nvPr/>
        </p:nvSpPr>
        <p:spPr>
          <a:xfrm rot="19904613">
            <a:off x="3725867" y="2498477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Rank similarity scores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500619-2D96-5D45-BD07-3F10B769D9FC}"/>
              </a:ext>
            </a:extLst>
          </p:cNvPr>
          <p:cNvSpPr txBox="1"/>
          <p:nvPr/>
        </p:nvSpPr>
        <p:spPr>
          <a:xfrm>
            <a:off x="6066624" y="2084094"/>
            <a:ext cx="1819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Vector-based classifier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AE77A5-870F-6A49-BD75-430909F3DBE0}"/>
              </a:ext>
            </a:extLst>
          </p:cNvPr>
          <p:cNvCxnSpPr>
            <a:cxnSpLocks/>
          </p:cNvCxnSpPr>
          <p:nvPr/>
        </p:nvCxnSpPr>
        <p:spPr>
          <a:xfrm>
            <a:off x="3690973" y="3630186"/>
            <a:ext cx="2221454" cy="14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22C08EA-F12B-C64D-B21D-BF52C37C9D86}"/>
              </a:ext>
            </a:extLst>
          </p:cNvPr>
          <p:cNvSpPr txBox="1"/>
          <p:nvPr/>
        </p:nvSpPr>
        <p:spPr>
          <a:xfrm>
            <a:off x="6188548" y="3490478"/>
            <a:ext cx="1576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Set-based classifier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0F644E-B3F3-794B-B4FE-75C8AB235D2B}"/>
              </a:ext>
            </a:extLst>
          </p:cNvPr>
          <p:cNvCxnSpPr>
            <a:cxnSpLocks/>
          </p:cNvCxnSpPr>
          <p:nvPr/>
        </p:nvCxnSpPr>
        <p:spPr>
          <a:xfrm>
            <a:off x="3690973" y="3843702"/>
            <a:ext cx="2221454" cy="988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B9FEDF1-AC04-6F4F-9660-0AB216863D30}"/>
              </a:ext>
            </a:extLst>
          </p:cNvPr>
          <p:cNvSpPr txBox="1"/>
          <p:nvPr/>
        </p:nvSpPr>
        <p:spPr>
          <a:xfrm>
            <a:off x="5937229" y="4658326"/>
            <a:ext cx="2078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Threshold-based classifier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1AD354-8365-1F47-AF04-EB3A4C5929CF}"/>
              </a:ext>
            </a:extLst>
          </p:cNvPr>
          <p:cNvSpPr txBox="1"/>
          <p:nvPr/>
        </p:nvSpPr>
        <p:spPr>
          <a:xfrm>
            <a:off x="3924056" y="3289329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of similarity scores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BFCB18-2CE4-0F42-A837-EF8616287DC2}"/>
              </a:ext>
            </a:extLst>
          </p:cNvPr>
          <p:cNvSpPr txBox="1"/>
          <p:nvPr/>
        </p:nvSpPr>
        <p:spPr>
          <a:xfrm rot="1438332">
            <a:off x="3833979" y="4062295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similarity score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DC485-9A3A-924D-A046-851EC2DD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5" grpId="0"/>
      <p:bldP spid="29" grpId="0"/>
      <p:bldP spid="30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91F7-99D7-4C41-AD4A-0E5A6791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FC860-C779-934A-87F0-A61D02861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Pre-training target encoder</a:t>
            </a:r>
          </a:p>
          <a:p>
            <a:pPr lvl="1"/>
            <a:r>
              <a:rPr lang="en-US" dirty="0"/>
              <a:t>Pre-training algorithm</a:t>
            </a:r>
          </a:p>
          <a:p>
            <a:pPr lvl="2"/>
            <a:r>
              <a:rPr lang="en-US" dirty="0" err="1"/>
              <a:t>MoCo</a:t>
            </a:r>
            <a:endParaRPr lang="en-US" dirty="0"/>
          </a:p>
          <a:p>
            <a:pPr lvl="1"/>
            <a:r>
              <a:rPr lang="en-US" dirty="0"/>
              <a:t>Pre-training dataset</a:t>
            </a:r>
          </a:p>
          <a:p>
            <a:pPr lvl="2"/>
            <a:r>
              <a:rPr lang="en-US" dirty="0"/>
              <a:t>CIFAR10</a:t>
            </a:r>
          </a:p>
          <a:p>
            <a:pPr lvl="1"/>
            <a:r>
              <a:rPr lang="en-US" dirty="0"/>
              <a:t>Target encoder architecture</a:t>
            </a:r>
          </a:p>
          <a:p>
            <a:pPr lvl="2"/>
            <a:r>
              <a:rPr lang="en-US" dirty="0"/>
              <a:t>ResNet18</a:t>
            </a:r>
          </a:p>
          <a:p>
            <a:r>
              <a:rPr lang="en-US" dirty="0"/>
              <a:t>Pre-training shadow encoder</a:t>
            </a:r>
          </a:p>
          <a:p>
            <a:pPr lvl="1"/>
            <a:r>
              <a:rPr lang="en-US" dirty="0"/>
              <a:t>Pre-training algorithm</a:t>
            </a:r>
          </a:p>
          <a:p>
            <a:pPr lvl="2"/>
            <a:r>
              <a:rPr lang="en-US" dirty="0" err="1"/>
              <a:t>SimCLR</a:t>
            </a:r>
            <a:endParaRPr lang="en-US" dirty="0"/>
          </a:p>
          <a:p>
            <a:pPr lvl="1"/>
            <a:r>
              <a:rPr lang="en-US" dirty="0"/>
              <a:t>Pre-training dataset</a:t>
            </a:r>
          </a:p>
          <a:p>
            <a:pPr lvl="2"/>
            <a:r>
              <a:rPr lang="en-US" dirty="0"/>
              <a:t>STL10</a:t>
            </a:r>
          </a:p>
          <a:p>
            <a:pPr lvl="1"/>
            <a:r>
              <a:rPr lang="en-US" dirty="0"/>
              <a:t>Shadow encoder architecture</a:t>
            </a:r>
          </a:p>
          <a:p>
            <a:pPr lvl="2"/>
            <a:r>
              <a:rPr lang="en-US" dirty="0"/>
              <a:t>VGG11</a:t>
            </a:r>
          </a:p>
          <a:p>
            <a:r>
              <a:rPr lang="en-US" dirty="0"/>
              <a:t>N=10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8E0DB-3B98-DD47-940B-F869B18C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91F7-99D7-4C41-AD4A-0E5A6791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FC860-C779-934A-87F0-A61D02861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10,000 members of target encoder</a:t>
            </a:r>
          </a:p>
          <a:p>
            <a:r>
              <a:rPr lang="en-US" dirty="0"/>
              <a:t>10,000 non-members of target encoder</a:t>
            </a:r>
          </a:p>
          <a:p>
            <a:endParaRPr lang="en-US" dirty="0"/>
          </a:p>
          <a:p>
            <a:r>
              <a:rPr lang="en-US" dirty="0"/>
              <a:t>Accuracy</a:t>
            </a:r>
          </a:p>
          <a:p>
            <a:pPr lvl="1"/>
            <a:r>
              <a:rPr lang="en-US" dirty="0"/>
              <a:t>Fraction of members/non-members whose memberships are inferred correctly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98EF8-74B0-364F-AAA2-1D7B5228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ACEC-9665-B24D-BB8C-31F4114D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EncoderMI</a:t>
            </a:r>
            <a:r>
              <a:rPr lang="en-US" dirty="0"/>
              <a:t> is Effective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531BE7-DFA4-9E49-9364-D339367728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01585" y="3017701"/>
          <a:ext cx="4540830" cy="88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3610">
                  <a:extLst>
                    <a:ext uri="{9D8B030D-6E8A-4147-A177-3AD203B41FA5}">
                      <a16:colId xmlns:a16="http://schemas.microsoft.com/office/drawing/2014/main" val="735126558"/>
                    </a:ext>
                  </a:extLst>
                </a:gridCol>
                <a:gridCol w="1513610">
                  <a:extLst>
                    <a:ext uri="{9D8B030D-6E8A-4147-A177-3AD203B41FA5}">
                      <a16:colId xmlns:a16="http://schemas.microsoft.com/office/drawing/2014/main" val="499034549"/>
                    </a:ext>
                  </a:extLst>
                </a:gridCol>
                <a:gridCol w="1513610">
                  <a:extLst>
                    <a:ext uri="{9D8B030D-6E8A-4147-A177-3AD203B41FA5}">
                      <a16:colId xmlns:a16="http://schemas.microsoft.com/office/drawing/2014/main" val="2915806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Vector-based classifier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Set-based classifier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Threshold-based classifier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92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10442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A4988E-EE1C-4740-BF2F-811D386D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15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F595-04D7-6B4C-A3E8-639B9D27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Evaluation on CLIP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ACC05F-F2A8-3E4E-8D5C-2685B8726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54" y="2048668"/>
            <a:ext cx="1060038" cy="3564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C5BED3-0DC5-E848-A891-CA73FD7CCD49}"/>
              </a:ext>
            </a:extLst>
          </p:cNvPr>
          <p:cNvCxnSpPr>
            <a:cxnSpLocks/>
          </p:cNvCxnSpPr>
          <p:nvPr/>
        </p:nvCxnSpPr>
        <p:spPr>
          <a:xfrm flipH="1">
            <a:off x="4017835" y="2442296"/>
            <a:ext cx="1221251" cy="4479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06E1B30-A145-4749-ABFF-9D70B919C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590" y="3011706"/>
            <a:ext cx="708229" cy="712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D8CF98-3FFC-674F-AB2A-221193603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831" y="2980637"/>
            <a:ext cx="764569" cy="767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9312F-58F1-6A4A-BACD-928686293C76}"/>
              </a:ext>
            </a:extLst>
          </p:cNvPr>
          <p:cNvSpPr txBox="1"/>
          <p:nvPr/>
        </p:nvSpPr>
        <p:spPr>
          <a:xfrm>
            <a:off x="3276776" y="4091188"/>
            <a:ext cx="1570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members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F572F-848B-EC4E-B2F1-A4C2F741BA42}"/>
              </a:ext>
            </a:extLst>
          </p:cNvPr>
          <p:cNvSpPr txBox="1"/>
          <p:nvPr/>
        </p:nvSpPr>
        <p:spPr>
          <a:xfrm>
            <a:off x="3487187" y="3783411"/>
            <a:ext cx="1149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 images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E38ED4-CA39-E64B-B729-BAA248B81481}"/>
              </a:ext>
            </a:extLst>
          </p:cNvPr>
          <p:cNvCxnSpPr>
            <a:cxnSpLocks/>
          </p:cNvCxnSpPr>
          <p:nvPr/>
        </p:nvCxnSpPr>
        <p:spPr>
          <a:xfrm>
            <a:off x="5690781" y="2434924"/>
            <a:ext cx="1229027" cy="393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furniture, seat&#10;&#10;Description automatically generated">
            <a:extLst>
              <a:ext uri="{FF2B5EF4-FFF2-40B4-BE49-F238E27FC236}">
                <a16:creationId xmlns:a16="http://schemas.microsoft.com/office/drawing/2014/main" id="{A4A3F5EF-85CD-054F-9FC4-3E0C467F1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77" y="9524849"/>
            <a:ext cx="2259362" cy="1831915"/>
          </a:xfrm>
          <a:prstGeom prst="rect">
            <a:avLst/>
          </a:prstGeom>
        </p:spPr>
      </p:pic>
      <p:pic>
        <p:nvPicPr>
          <p:cNvPr id="17" name="Picture 16" descr="A picture containing furniture, seat&#10;&#10;Description automatically generated">
            <a:extLst>
              <a:ext uri="{FF2B5EF4-FFF2-40B4-BE49-F238E27FC236}">
                <a16:creationId xmlns:a16="http://schemas.microsoft.com/office/drawing/2014/main" id="{5E9427F2-67CF-7B48-8889-53E9AAC91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77" y="9677249"/>
            <a:ext cx="2259362" cy="1831915"/>
          </a:xfrm>
          <a:prstGeom prst="rect">
            <a:avLst/>
          </a:prstGeom>
        </p:spPr>
      </p:pic>
      <p:pic>
        <p:nvPicPr>
          <p:cNvPr id="20" name="Picture 19" descr="A picture containing furniture, seat&#10;&#10;Description automatically generated">
            <a:extLst>
              <a:ext uri="{FF2B5EF4-FFF2-40B4-BE49-F238E27FC236}">
                <a16:creationId xmlns:a16="http://schemas.microsoft.com/office/drawing/2014/main" id="{5F29ED47-D12E-C947-9301-E699ECA95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77" y="9829649"/>
            <a:ext cx="2259362" cy="1831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7080AD-A1A7-D548-AF9A-BC0FDBEF1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5002" y="3001419"/>
            <a:ext cx="759917" cy="696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58014B-4039-8943-9AD6-C433D2D77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3095" y="3001419"/>
            <a:ext cx="762021" cy="6962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D2C01D-98D3-FC47-B062-D61CDED3023A}"/>
              </a:ext>
            </a:extLst>
          </p:cNvPr>
          <p:cNvSpPr txBox="1"/>
          <p:nvPr/>
        </p:nvSpPr>
        <p:spPr>
          <a:xfrm>
            <a:off x="6430101" y="3783411"/>
            <a:ext cx="1149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2,000 images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1676BB-A00E-614B-A9B7-F2BAB076CBC8}"/>
              </a:ext>
            </a:extLst>
          </p:cNvPr>
          <p:cNvCxnSpPr>
            <a:cxnSpLocks/>
          </p:cNvCxnSpPr>
          <p:nvPr/>
        </p:nvCxnSpPr>
        <p:spPr>
          <a:xfrm>
            <a:off x="6934763" y="4163196"/>
            <a:ext cx="0" cy="479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AD3E54E-7DF4-AE41-A529-D99E35FEB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763" y="4785106"/>
            <a:ext cx="436975" cy="6962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17DFBB-B0E3-D34B-A90B-433FA6D22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7557" y="4792894"/>
            <a:ext cx="407206" cy="6806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A1B18D-D624-7945-A9A3-7981AFC9C6C8}"/>
              </a:ext>
            </a:extLst>
          </p:cNvPr>
          <p:cNvSpPr txBox="1"/>
          <p:nvPr/>
        </p:nvSpPr>
        <p:spPr>
          <a:xfrm>
            <a:off x="6344907" y="5482808"/>
            <a:ext cx="1149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 images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6B38E1-E971-D849-B9CE-5765DC84A1C2}"/>
              </a:ext>
            </a:extLst>
          </p:cNvPr>
          <p:cNvSpPr txBox="1"/>
          <p:nvPr/>
        </p:nvSpPr>
        <p:spPr>
          <a:xfrm>
            <a:off x="5896140" y="5791261"/>
            <a:ext cx="2217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 non-members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30AEC9-61F3-4A49-8E3D-EC8CA39067B4}"/>
              </a:ext>
            </a:extLst>
          </p:cNvPr>
          <p:cNvSpPr txBox="1"/>
          <p:nvPr/>
        </p:nvSpPr>
        <p:spPr>
          <a:xfrm>
            <a:off x="1776170" y="1413035"/>
            <a:ext cx="559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 to collect members and non-members of CLIP?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961A3C-DCA9-1B4A-8323-132D7D3D5928}"/>
              </a:ext>
            </a:extLst>
          </p:cNvPr>
          <p:cNvCxnSpPr>
            <a:cxnSpLocks/>
          </p:cNvCxnSpPr>
          <p:nvPr/>
        </p:nvCxnSpPr>
        <p:spPr>
          <a:xfrm flipH="1">
            <a:off x="5052133" y="5197579"/>
            <a:ext cx="129004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FD3431-9C33-7E41-A8DA-29E24168C179}"/>
              </a:ext>
            </a:extLst>
          </p:cNvPr>
          <p:cNvCxnSpPr>
            <a:cxnSpLocks/>
          </p:cNvCxnSpPr>
          <p:nvPr/>
        </p:nvCxnSpPr>
        <p:spPr>
          <a:xfrm>
            <a:off x="4062087" y="4398965"/>
            <a:ext cx="0" cy="3670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D10C0C-7552-784B-B06E-544B4AB1EFBB}"/>
              </a:ext>
            </a:extLst>
          </p:cNvPr>
          <p:cNvCxnSpPr>
            <a:cxnSpLocks/>
          </p:cNvCxnSpPr>
          <p:nvPr/>
        </p:nvCxnSpPr>
        <p:spPr>
          <a:xfrm flipH="1">
            <a:off x="2554711" y="5175921"/>
            <a:ext cx="5240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ember or Non-Member">
            <a:extLst>
              <a:ext uri="{FF2B5EF4-FFF2-40B4-BE49-F238E27FC236}">
                <a16:creationId xmlns:a16="http://schemas.microsoft.com/office/drawing/2014/main" id="{7B739D45-093E-CD49-9D21-92A2CE3F6E4A}"/>
              </a:ext>
            </a:extLst>
          </p:cNvPr>
          <p:cNvSpPr txBox="1"/>
          <p:nvPr/>
        </p:nvSpPr>
        <p:spPr>
          <a:xfrm>
            <a:off x="1565256" y="4953351"/>
            <a:ext cx="1104960" cy="442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457200">
              <a:lnSpc>
                <a:spcPct val="100000"/>
              </a:lnSpc>
              <a:spcBef>
                <a:spcPts val="1200"/>
              </a:spcBef>
              <a:defRPr sz="3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/>
            <a:r>
              <a:rPr sz="1313" dirty="0"/>
              <a:t>Member or Non-</a:t>
            </a:r>
            <a:r>
              <a:rPr lang="en-US" sz="1313" dirty="0"/>
              <a:t>m</a:t>
            </a:r>
            <a:r>
              <a:rPr sz="1313" dirty="0"/>
              <a:t>ember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646E1E-615A-2441-9DF8-BF0AE5047398}"/>
              </a:ext>
            </a:extLst>
          </p:cNvPr>
          <p:cNvSpPr txBox="1"/>
          <p:nvPr/>
        </p:nvSpPr>
        <p:spPr>
          <a:xfrm>
            <a:off x="3163819" y="4898079"/>
            <a:ext cx="1776705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EncoderMI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48CF7C-D530-F04F-BA42-D2FE1C5A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3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  <p:bldP spid="27" grpId="0"/>
      <p:bldP spid="29" grpId="0"/>
      <p:bldP spid="32" grpId="0"/>
      <p:bldP spid="52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EA0E-E465-374B-86AA-687D04F7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C273-3F94-094F-BD27-6685691B1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I: Backdoor attack to pre-trained encoders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 II: Data auditing for pre-trained encoders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92071-6E9E-304E-BE22-2ECF7443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32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F849-0AC4-1D46-A995-07D197E0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EncoderMI</a:t>
            </a:r>
            <a:r>
              <a:rPr lang="en-US" dirty="0"/>
              <a:t> is Effective for CLIP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B5CB1D-D9CF-2748-8E7F-EDBC4FE141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01585" y="3017701"/>
          <a:ext cx="4540830" cy="88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3610">
                  <a:extLst>
                    <a:ext uri="{9D8B030D-6E8A-4147-A177-3AD203B41FA5}">
                      <a16:colId xmlns:a16="http://schemas.microsoft.com/office/drawing/2014/main" val="735126558"/>
                    </a:ext>
                  </a:extLst>
                </a:gridCol>
                <a:gridCol w="1513610">
                  <a:extLst>
                    <a:ext uri="{9D8B030D-6E8A-4147-A177-3AD203B41FA5}">
                      <a16:colId xmlns:a16="http://schemas.microsoft.com/office/drawing/2014/main" val="499034549"/>
                    </a:ext>
                  </a:extLst>
                </a:gridCol>
                <a:gridCol w="1513610">
                  <a:extLst>
                    <a:ext uri="{9D8B030D-6E8A-4147-A177-3AD203B41FA5}">
                      <a16:colId xmlns:a16="http://schemas.microsoft.com/office/drawing/2014/main" val="2915806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Vector-based classifier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Set-based classifier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Threshold-based classifier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92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10442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97F87-F67A-CB44-8F60-062919D6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78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0EAF-1EF2-8C42-880E-AB705CAE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15252-D806-6B4C-9937-DAFA53B03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auditing is an emerging problem for pre-trained encoders</a:t>
            </a:r>
          </a:p>
          <a:p>
            <a:endParaRPr lang="en-US" dirty="0"/>
          </a:p>
          <a:p>
            <a:r>
              <a:rPr lang="en-US" dirty="0"/>
              <a:t>Feature similarity between augmented views can be used to audit unauthorized data use in pre-trained encoders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25525-1067-2940-8A47-E85EBB74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14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7A38-4864-5D4D-A3F6-731020BD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StolenEncoder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95793-E4E1-C64F-B4AB-8BFD8CEA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0BC13-B18C-7C44-9009-D8E6813831A6}"/>
              </a:ext>
            </a:extLst>
          </p:cNvPr>
          <p:cNvSpPr txBox="1"/>
          <p:nvPr/>
        </p:nvSpPr>
        <p:spPr>
          <a:xfrm>
            <a:off x="537274" y="5803768"/>
            <a:ext cx="8087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Yupei</a:t>
            </a:r>
            <a:r>
              <a:rPr lang="en-US" dirty="0"/>
              <a:t> Liu, </a:t>
            </a:r>
            <a:r>
              <a:rPr lang="en-US" dirty="0" err="1"/>
              <a:t>Jinyuan</a:t>
            </a:r>
            <a:r>
              <a:rPr lang="en-US" dirty="0"/>
              <a:t> Jia, Hongbin Liu, and Neil </a:t>
            </a:r>
            <a:r>
              <a:rPr lang="en-US" dirty="0" err="1"/>
              <a:t>Zhenqiang</a:t>
            </a:r>
            <a:r>
              <a:rPr lang="en-US" dirty="0"/>
              <a:t> Gong. "</a:t>
            </a:r>
            <a:r>
              <a:rPr lang="en-US" dirty="0" err="1"/>
              <a:t>StolenEncoder</a:t>
            </a:r>
            <a:r>
              <a:rPr lang="en-US" dirty="0"/>
              <a:t>: Stealing Pre-trained Encoders in Self-supervised Learning". In </a:t>
            </a:r>
            <a:r>
              <a:rPr lang="en-US" i="1" dirty="0"/>
              <a:t>ACM CCS</a:t>
            </a:r>
            <a:r>
              <a:rPr lang="en-US" dirty="0"/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4E49D7-649D-3042-B3F5-0B7DF3A3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83" y="2488078"/>
            <a:ext cx="1003448" cy="1003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ABFCB-B807-F24D-AE91-E9BDF5B821C0}"/>
              </a:ext>
            </a:extLst>
          </p:cNvPr>
          <p:cNvSpPr txBox="1"/>
          <p:nvPr/>
        </p:nvSpPr>
        <p:spPr>
          <a:xfrm>
            <a:off x="2299048" y="3585219"/>
            <a:ext cx="78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Target</a:t>
            </a:r>
          </a:p>
          <a:p>
            <a:pPr algn="ctr"/>
            <a:r>
              <a:rPr lang="en-US" dirty="0"/>
              <a:t>encoder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83914E-82E7-ED4A-A1E0-5B547F44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221" y="2488078"/>
            <a:ext cx="1003448" cy="1003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407417-F1D2-3540-B1CB-C9BE0B8517EB}"/>
              </a:ext>
            </a:extLst>
          </p:cNvPr>
          <p:cNvSpPr txBox="1"/>
          <p:nvPr/>
        </p:nvSpPr>
        <p:spPr>
          <a:xfrm>
            <a:off x="5950786" y="3585219"/>
            <a:ext cx="78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Stolen</a:t>
            </a:r>
          </a:p>
          <a:p>
            <a:pPr algn="ctr"/>
            <a:r>
              <a:rPr lang="en-US" dirty="0"/>
              <a:t>encoder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F8CD1B-34FB-0941-9005-B530A3513C2B}"/>
              </a:ext>
            </a:extLst>
          </p:cNvPr>
          <p:cNvCxnSpPr>
            <a:cxnSpLocks/>
          </p:cNvCxnSpPr>
          <p:nvPr/>
        </p:nvCxnSpPr>
        <p:spPr>
          <a:xfrm>
            <a:off x="4136368" y="3005380"/>
            <a:ext cx="75362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62C1DA-0F32-FF4F-A552-3A2AB69C4985}"/>
              </a:ext>
            </a:extLst>
          </p:cNvPr>
          <p:cNvSpPr txBox="1"/>
          <p:nvPr/>
        </p:nvSpPr>
        <p:spPr>
          <a:xfrm>
            <a:off x="5769710" y="4489075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utility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02F989-E14E-EA4C-8C39-C5DE205A758F}"/>
              </a:ext>
            </a:extLst>
          </p:cNvPr>
          <p:cNvSpPr txBox="1"/>
          <p:nvPr/>
        </p:nvSpPr>
        <p:spPr>
          <a:xfrm>
            <a:off x="5123963" y="4879078"/>
            <a:ext cx="2667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data &amp; computation resource</a:t>
            </a:r>
          </a:p>
        </p:txBody>
      </p:sp>
    </p:spTree>
    <p:extLst>
      <p:ext uri="{BB962C8B-B14F-4D97-AF65-F5344CB8AC3E}">
        <p14:creationId xmlns:p14="http://schemas.microsoft.com/office/powerpoint/2010/main" val="41182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603B8-A837-644B-88F2-072BD8A2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Robust Encoder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E6C4-66DC-E245-880F-FFA96078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91234-154D-8F44-B0E1-948AAF33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313" y="1393153"/>
            <a:ext cx="3533041" cy="2335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CA6D0-1063-9646-8210-4AF2FD12A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330" y="3728208"/>
            <a:ext cx="4803339" cy="2412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0095D-1889-2F4A-AF97-302D227A8C9F}"/>
              </a:ext>
            </a:extLst>
          </p:cNvPr>
          <p:cNvSpPr txBox="1"/>
          <p:nvPr/>
        </p:nvSpPr>
        <p:spPr>
          <a:xfrm>
            <a:off x="186241" y="6139190"/>
            <a:ext cx="853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Wenjie Qu, </a:t>
            </a:r>
            <a:r>
              <a:rPr lang="en-US" dirty="0" err="1"/>
              <a:t>Jinyuan</a:t>
            </a:r>
            <a:r>
              <a:rPr lang="en-US" dirty="0"/>
              <a:t> Jia, and Neil </a:t>
            </a:r>
            <a:r>
              <a:rPr lang="en-US" dirty="0" err="1"/>
              <a:t>Zhenqiang</a:t>
            </a:r>
            <a:r>
              <a:rPr lang="en-US" dirty="0"/>
              <a:t> Gong. "</a:t>
            </a:r>
            <a:r>
              <a:rPr lang="en-US" dirty="0" err="1"/>
              <a:t>REaaS</a:t>
            </a:r>
            <a:r>
              <a:rPr lang="en-US" dirty="0"/>
              <a:t>: Enabling </a:t>
            </a:r>
            <a:r>
              <a:rPr lang="en-US" dirty="0" err="1"/>
              <a:t>Adversarially</a:t>
            </a:r>
            <a:r>
              <a:rPr lang="en-US" dirty="0"/>
              <a:t> Robust Downstream Classifiers via Robust Encoder as a Service". In </a:t>
            </a:r>
            <a:r>
              <a:rPr lang="en-US" i="1" dirty="0"/>
              <a:t>ISOC Network and Distributed System Security Symposium (NDS</a:t>
            </a:r>
            <a:r>
              <a:rPr lang="en-US" dirty="0"/>
              <a:t>S), 2023.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04531-3886-3C46-8DCD-D9DDF724B27B}"/>
              </a:ext>
            </a:extLst>
          </p:cNvPr>
          <p:cNvSpPr txBox="1"/>
          <p:nvPr/>
        </p:nvSpPr>
        <p:spPr>
          <a:xfrm>
            <a:off x="3093695" y="3453273"/>
            <a:ext cx="23587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Standard encoder as a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EC4E4-3E28-B64E-88FF-6A0D4F085738}"/>
              </a:ext>
            </a:extLst>
          </p:cNvPr>
          <p:cNvSpPr txBox="1"/>
          <p:nvPr/>
        </p:nvSpPr>
        <p:spPr>
          <a:xfrm>
            <a:off x="3392637" y="5868951"/>
            <a:ext cx="22086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Robust encoder as a service</a:t>
            </a:r>
          </a:p>
        </p:txBody>
      </p:sp>
    </p:spTree>
    <p:extLst>
      <p:ext uri="{BB962C8B-B14F-4D97-AF65-F5344CB8AC3E}">
        <p14:creationId xmlns:p14="http://schemas.microsoft.com/office/powerpoint/2010/main" val="7208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EA0E-E465-374B-86AA-687D04F7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C273-3F94-094F-BD27-6685691B1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7527"/>
            <a:ext cx="7886700" cy="4351339"/>
          </a:xfrm>
        </p:spPr>
        <p:txBody>
          <a:bodyPr/>
          <a:lstStyle/>
          <a:p>
            <a:r>
              <a:rPr lang="en-US" dirty="0"/>
              <a:t>Part I: Backdoor attack to pre-trained encoders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BadEncoder</a:t>
            </a:r>
            <a:r>
              <a:rPr lang="en-US" dirty="0"/>
              <a:t>: Backdoor Attacks to Pre-trained Encoders in Self-Supervised Learning”. In </a:t>
            </a:r>
            <a:r>
              <a:rPr lang="en-US" i="1" dirty="0"/>
              <a:t>IEEE Symposium on Security and Privacy</a:t>
            </a:r>
            <a:r>
              <a:rPr lang="en-US" dirty="0"/>
              <a:t>, 2022.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Part II: Data auditing for pre-trained encoders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EncoderMI</a:t>
            </a:r>
            <a:r>
              <a:rPr lang="en-US" dirty="0"/>
              <a:t>: Membership Inference against Pre-trained Encoders in Contrastive Learning”. In </a:t>
            </a:r>
            <a:r>
              <a:rPr lang="en-US" i="1" dirty="0"/>
              <a:t>ACM</a:t>
            </a:r>
            <a:r>
              <a:rPr lang="en-US" dirty="0"/>
              <a:t> </a:t>
            </a:r>
            <a:r>
              <a:rPr lang="en-US" i="1" dirty="0"/>
              <a:t>CCS, </a:t>
            </a:r>
            <a:r>
              <a:rPr lang="en-US" dirty="0"/>
              <a:t>2021.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197AE-0E1C-CB45-814D-B7ACAC4A0F0D}"/>
              </a:ext>
            </a:extLst>
          </p:cNvPr>
          <p:cNvSpPr txBox="1"/>
          <p:nvPr/>
        </p:nvSpPr>
        <p:spPr>
          <a:xfrm>
            <a:off x="2699474" y="4533065"/>
            <a:ext cx="151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Jinyuan</a:t>
            </a:r>
            <a:r>
              <a:rPr lang="en-US" sz="2000" dirty="0"/>
              <a:t> Jia</a:t>
            </a:r>
          </a:p>
          <a:p>
            <a:r>
              <a:rPr lang="en-US" sz="2000" dirty="0"/>
              <a:t>Hongbin Liu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A6671-799E-1D43-B0CE-43F874EEC1E7}"/>
              </a:ext>
            </a:extLst>
          </p:cNvPr>
          <p:cNvSpPr txBox="1"/>
          <p:nvPr/>
        </p:nvSpPr>
        <p:spPr>
          <a:xfrm>
            <a:off x="4788463" y="4527758"/>
            <a:ext cx="169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Yupei</a:t>
            </a:r>
            <a:r>
              <a:rPr lang="en-US" sz="2000" dirty="0"/>
              <a:t> Liu</a:t>
            </a:r>
          </a:p>
          <a:p>
            <a:r>
              <a:rPr lang="en-US" sz="2000" dirty="0"/>
              <a:t>Wenjie Qu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8CC333-F204-B845-ACB6-9A7F5DFF9467}"/>
              </a:ext>
            </a:extLst>
          </p:cNvPr>
          <p:cNvSpPr/>
          <p:nvPr/>
        </p:nvSpPr>
        <p:spPr>
          <a:xfrm>
            <a:off x="3355898" y="3993274"/>
            <a:ext cx="2280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Acknowledgements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718A4A-2E1F-594D-8F8A-18989A12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9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Background on Self-supervised Learning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85CF25-620D-0149-A709-9BCAFA7B0487}"/>
              </a:ext>
            </a:extLst>
          </p:cNvPr>
          <p:cNvCxnSpPr>
            <a:cxnSpLocks/>
          </p:cNvCxnSpPr>
          <p:nvPr/>
        </p:nvCxnSpPr>
        <p:spPr>
          <a:xfrm>
            <a:off x="4136368" y="3374665"/>
            <a:ext cx="75362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7A0F13-05D2-974E-BB22-C271ACB3D22D}"/>
              </a:ext>
            </a:extLst>
          </p:cNvPr>
          <p:cNvCxnSpPr>
            <a:cxnSpLocks/>
          </p:cNvCxnSpPr>
          <p:nvPr/>
        </p:nvCxnSpPr>
        <p:spPr>
          <a:xfrm flipV="1">
            <a:off x="6225732" y="2409486"/>
            <a:ext cx="904208" cy="53806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E0070B-369B-9747-A57E-57BC35459BE1}"/>
              </a:ext>
            </a:extLst>
          </p:cNvPr>
          <p:cNvCxnSpPr>
            <a:cxnSpLocks/>
          </p:cNvCxnSpPr>
          <p:nvPr/>
        </p:nvCxnSpPr>
        <p:spPr>
          <a:xfrm>
            <a:off x="6225732" y="3768681"/>
            <a:ext cx="901333" cy="46641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1912E3-FF38-104F-8694-7986F8D14B7A}"/>
              </a:ext>
            </a:extLst>
          </p:cNvPr>
          <p:cNvSpPr txBox="1"/>
          <p:nvPr/>
        </p:nvSpPr>
        <p:spPr>
          <a:xfrm>
            <a:off x="6038355" y="3082858"/>
            <a:ext cx="1015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Digit </a:t>
            </a:r>
          </a:p>
          <a:p>
            <a:pPr algn="ctr"/>
            <a:r>
              <a:rPr lang="en-US" dirty="0"/>
              <a:t>r</a:t>
            </a:r>
            <a:r>
              <a:rPr lang="en-US" sz="1400" dirty="0"/>
              <a:t>ecognition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C74E0-819A-4B4B-BA24-7ED2F1B6C6BB}"/>
              </a:ext>
            </a:extLst>
          </p:cNvPr>
          <p:cNvSpPr txBox="1"/>
          <p:nvPr/>
        </p:nvSpPr>
        <p:spPr>
          <a:xfrm>
            <a:off x="2810951" y="4851607"/>
            <a:ext cx="1325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Unlabeled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C0DAC-519B-3B42-AA13-EFAD4F2709CC}"/>
              </a:ext>
            </a:extLst>
          </p:cNvPr>
          <p:cNvSpPr txBox="1"/>
          <p:nvPr/>
        </p:nvSpPr>
        <p:spPr>
          <a:xfrm>
            <a:off x="4865995" y="4851608"/>
            <a:ext cx="1047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Encoder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31FD7-4120-FA4A-AB12-0922FD83B2F7}"/>
              </a:ext>
            </a:extLst>
          </p:cNvPr>
          <p:cNvSpPr txBox="1"/>
          <p:nvPr/>
        </p:nvSpPr>
        <p:spPr>
          <a:xfrm>
            <a:off x="7110218" y="4851608"/>
            <a:ext cx="116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A42F43-62BB-EE4E-A2DE-CCAA5FAC2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855" y="2863093"/>
            <a:ext cx="1003448" cy="10034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B12BA-26B5-2845-9890-71EC3291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86" y="3010225"/>
            <a:ext cx="708612" cy="724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15A6B9-A4F2-B14B-9CFE-1FBE96583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047" y="2024795"/>
            <a:ext cx="772653" cy="809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2BFD1-8B59-6347-A90D-894F9C81A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13" y="3797761"/>
            <a:ext cx="733667" cy="93332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E4DEB6-22BB-EA49-9B0E-D2871FFFE6EA}"/>
              </a:ext>
            </a:extLst>
          </p:cNvPr>
          <p:cNvCxnSpPr>
            <a:cxnSpLocks/>
          </p:cNvCxnSpPr>
          <p:nvPr/>
        </p:nvCxnSpPr>
        <p:spPr>
          <a:xfrm>
            <a:off x="6225732" y="3364817"/>
            <a:ext cx="75362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75D89FB-5729-5849-B3D9-01E8C3BA8B5D}"/>
              </a:ext>
            </a:extLst>
          </p:cNvPr>
          <p:cNvSpPr txBox="1"/>
          <p:nvPr/>
        </p:nvSpPr>
        <p:spPr>
          <a:xfrm>
            <a:off x="6028819" y="2246076"/>
            <a:ext cx="1015984" cy="523220"/>
          </a:xfrm>
          <a:prstGeom prst="rect">
            <a:avLst/>
          </a:prstGeom>
          <a:noFill/>
          <a:scene3d>
            <a:camera prst="orthographicFront">
              <a:rot lat="0" lon="0" rev="186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Traffic sign </a:t>
            </a:r>
          </a:p>
          <a:p>
            <a:pPr algn="ctr"/>
            <a:r>
              <a:rPr lang="en-US" dirty="0"/>
              <a:t>r</a:t>
            </a:r>
            <a:r>
              <a:rPr lang="en-US" sz="1400" dirty="0"/>
              <a:t>ecognition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04904E-9A6F-474C-AE21-64BFD6E2A42C}"/>
              </a:ext>
            </a:extLst>
          </p:cNvPr>
          <p:cNvSpPr txBox="1"/>
          <p:nvPr/>
        </p:nvSpPr>
        <p:spPr>
          <a:xfrm rot="204547">
            <a:off x="5977972" y="3952410"/>
            <a:ext cx="1117678" cy="523220"/>
          </a:xfrm>
          <a:prstGeom prst="rect">
            <a:avLst/>
          </a:prstGeom>
          <a:noFill/>
          <a:scene3d>
            <a:camera prst="orthographicFront">
              <a:rot lat="0" lon="0" rev="201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Object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classification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D05A26-50E4-8C41-BD58-EE708FCB64A2}"/>
              </a:ext>
            </a:extLst>
          </p:cNvPr>
          <p:cNvSpPr txBox="1"/>
          <p:nvPr/>
        </p:nvSpPr>
        <p:spPr>
          <a:xfrm>
            <a:off x="2588431" y="5075305"/>
            <a:ext cx="177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Images</a:t>
            </a:r>
          </a:p>
          <a:p>
            <a:pPr algn="ctr"/>
            <a:r>
              <a:rPr lang="en-US" dirty="0"/>
              <a:t>(Image, Text) pairs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DF1A8CF-187C-DD4E-A754-470636893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483" y="2644779"/>
            <a:ext cx="905531" cy="9087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57FCC3-D843-A948-A1FA-E49076877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479" y="2769296"/>
            <a:ext cx="905531" cy="9087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B2F7DDD-0778-0048-A850-9357F561E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965" y="2867190"/>
            <a:ext cx="905531" cy="9087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15661D1-17CE-4242-B475-522131A7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451" y="2983159"/>
            <a:ext cx="905531" cy="90870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61B4198-DF3F-4441-AD10-3417712F9F5D}"/>
              </a:ext>
            </a:extLst>
          </p:cNvPr>
          <p:cNvSpPr txBox="1"/>
          <p:nvPr/>
        </p:nvSpPr>
        <p:spPr>
          <a:xfrm>
            <a:off x="5874647" y="4851608"/>
            <a:ext cx="116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tasks</a:t>
            </a:r>
          </a:p>
        </p:txBody>
      </p:sp>
      <p:sp>
        <p:nvSpPr>
          <p:cNvPr id="2" name="Can 1">
            <a:extLst>
              <a:ext uri="{FF2B5EF4-FFF2-40B4-BE49-F238E27FC236}">
                <a16:creationId xmlns:a16="http://schemas.microsoft.com/office/drawing/2014/main" id="{13522D38-7197-504B-ABA7-4BA5D64960BC}"/>
              </a:ext>
            </a:extLst>
          </p:cNvPr>
          <p:cNvSpPr/>
          <p:nvPr/>
        </p:nvSpPr>
        <p:spPr>
          <a:xfrm>
            <a:off x="1093662" y="2323990"/>
            <a:ext cx="950184" cy="719364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A2C0AF-CB0E-8744-A974-FC4F690EB501}"/>
              </a:ext>
            </a:extLst>
          </p:cNvPr>
          <p:cNvSpPr txBox="1"/>
          <p:nvPr/>
        </p:nvSpPr>
        <p:spPr>
          <a:xfrm>
            <a:off x="1289942" y="2504945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</a:t>
            </a:r>
          </a:p>
          <a:p>
            <a:pPr algn="ctr"/>
            <a:r>
              <a:rPr lang="en-US" dirty="0"/>
              <a:t>media</a:t>
            </a:r>
          </a:p>
        </p:txBody>
      </p:sp>
      <p:sp>
        <p:nvSpPr>
          <p:cNvPr id="30" name="Can 29">
            <a:extLst>
              <a:ext uri="{FF2B5EF4-FFF2-40B4-BE49-F238E27FC236}">
                <a16:creationId xmlns:a16="http://schemas.microsoft.com/office/drawing/2014/main" id="{02352484-DB2D-9D41-B2F0-8535AE545E40}"/>
              </a:ext>
            </a:extLst>
          </p:cNvPr>
          <p:cNvSpPr/>
          <p:nvPr/>
        </p:nvSpPr>
        <p:spPr>
          <a:xfrm>
            <a:off x="1100438" y="3374665"/>
            <a:ext cx="939348" cy="719364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EB14E2-5EA9-6B40-B628-35F06FECE087}"/>
              </a:ext>
            </a:extLst>
          </p:cNvPr>
          <p:cNvSpPr txBox="1"/>
          <p:nvPr/>
        </p:nvSpPr>
        <p:spPr>
          <a:xfrm>
            <a:off x="1224208" y="355474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Google</a:t>
            </a:r>
          </a:p>
          <a:p>
            <a:pPr algn="ctr"/>
            <a:r>
              <a:rPr lang="en-US" dirty="0"/>
              <a:t>search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D69587B-782B-D944-9E89-5A20F706542D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2043846" y="2683672"/>
            <a:ext cx="709637" cy="29948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EB9FB6-C128-F843-ACDE-67151A42DA21}"/>
              </a:ext>
            </a:extLst>
          </p:cNvPr>
          <p:cNvCxnSpPr>
            <a:cxnSpLocks/>
            <a:stCxn id="30" idx="4"/>
          </p:cNvCxnSpPr>
          <p:nvPr/>
        </p:nvCxnSpPr>
        <p:spPr>
          <a:xfrm flipV="1">
            <a:off x="2039786" y="3364817"/>
            <a:ext cx="713697" cy="36953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CAAFAF7-6EEA-1347-94F7-EE9A931294F9}"/>
              </a:ext>
            </a:extLst>
          </p:cNvPr>
          <p:cNvSpPr txBox="1"/>
          <p:nvPr/>
        </p:nvSpPr>
        <p:spPr>
          <a:xfrm>
            <a:off x="1186342" y="4851607"/>
            <a:ext cx="965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FADD1-751A-BD4A-89C5-73C063E5EA2E}"/>
              </a:ext>
            </a:extLst>
          </p:cNvPr>
          <p:cNvSpPr txBox="1"/>
          <p:nvPr/>
        </p:nvSpPr>
        <p:spPr>
          <a:xfrm>
            <a:off x="1430316" y="3008586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1049B-1E91-6142-9782-D9CA5474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441941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2" grpId="0"/>
      <p:bldP spid="23" grpId="0"/>
      <p:bldP spid="37" grpId="0"/>
      <p:bldP spid="43" grpId="0"/>
      <p:bldP spid="2" grpId="0" animBg="1"/>
      <p:bldP spid="27" grpId="0"/>
      <p:bldP spid="30" grpId="0" animBg="1"/>
      <p:bldP spid="31" grpId="0"/>
      <p:bldP spid="4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768FF-EF61-DA44-B84C-8F6BD705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 Augmentation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89F95-2039-C748-BE98-1BE9000C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68E4F-FAF5-324F-B8D6-B11025A6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020" y="3501753"/>
            <a:ext cx="1215119" cy="1219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FB1126-808F-2549-BB10-A7163506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23" y="1891729"/>
            <a:ext cx="1223663" cy="12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74B29-4EBD-E940-A992-C3324C4C1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62055" y="5139101"/>
            <a:ext cx="1215119" cy="1219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54D51-1A82-AF47-AC22-4114F8063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59921" y="3501753"/>
            <a:ext cx="1253663" cy="1219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52C28F-31E6-7943-B36E-AFAB79F6910F}"/>
              </a:ext>
            </a:extLst>
          </p:cNvPr>
          <p:cNvSpPr txBox="1"/>
          <p:nvPr/>
        </p:nvSpPr>
        <p:spPr>
          <a:xfrm>
            <a:off x="6277707" y="2301366"/>
            <a:ext cx="1782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Crop and resize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84B40-92C3-5B43-85DB-A5B90A9F90F0}"/>
              </a:ext>
            </a:extLst>
          </p:cNvPr>
          <p:cNvSpPr txBox="1"/>
          <p:nvPr/>
        </p:nvSpPr>
        <p:spPr>
          <a:xfrm>
            <a:off x="6273311" y="3823465"/>
            <a:ext cx="1646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Horizontal flip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840D8-A386-F64A-9A43-7B3A977C5633}"/>
              </a:ext>
            </a:extLst>
          </p:cNvPr>
          <p:cNvSpPr txBox="1"/>
          <p:nvPr/>
        </p:nvSpPr>
        <p:spPr>
          <a:xfrm>
            <a:off x="2022703" y="2979986"/>
            <a:ext cx="823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0DC2A-C0D9-4E4B-9899-AD661BEEFA35}"/>
              </a:ext>
            </a:extLst>
          </p:cNvPr>
          <p:cNvSpPr txBox="1"/>
          <p:nvPr/>
        </p:nvSpPr>
        <p:spPr>
          <a:xfrm>
            <a:off x="6273310" y="5548738"/>
            <a:ext cx="1073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E28671-8631-CB45-8D1D-A8179B2266CB}"/>
              </a:ext>
            </a:extLst>
          </p:cNvPr>
          <p:cNvSpPr txBox="1"/>
          <p:nvPr/>
        </p:nvSpPr>
        <p:spPr>
          <a:xfrm>
            <a:off x="4219865" y="1386335"/>
            <a:ext cx="20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Augmented views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9C383BCA-372A-A846-98B0-933CA7F55268}"/>
              </a:ext>
            </a:extLst>
          </p:cNvPr>
          <p:cNvSpPr/>
          <p:nvPr/>
        </p:nvSpPr>
        <p:spPr>
          <a:xfrm>
            <a:off x="2321169" y="3597262"/>
            <a:ext cx="685800" cy="643898"/>
          </a:xfrm>
          <a:prstGeom prst="frame">
            <a:avLst>
              <a:gd name="adj1" fmla="val 25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4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273" y="34126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Pre-training an Encoder – </a:t>
            </a:r>
            <a:r>
              <a:rPr lang="en-US" sz="3600" dirty="0" err="1"/>
              <a:t>SimCLR</a:t>
            </a:r>
            <a:r>
              <a:rPr lang="en-US" sz="3600" dirty="0"/>
              <a:t> [ICML’20]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51FEE-9A3C-41F8-8B43-8D78C95BD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126" y="5011291"/>
            <a:ext cx="805655" cy="808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06A43-2AF9-4F19-AF2C-A17E328FC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493" y="4214922"/>
            <a:ext cx="712675" cy="710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538468-5EAE-4B5E-B9C1-7FE127210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236" y="4210052"/>
            <a:ext cx="712675" cy="717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40BC3E-6234-4EF3-8058-EF25EE137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311" y="5042248"/>
            <a:ext cx="821195" cy="752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339939-B639-4BE9-ACF7-AB5450C2F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714" y="4214922"/>
            <a:ext cx="863441" cy="710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3CA42B-D721-4016-81E6-A28F531B7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098" y="4209749"/>
            <a:ext cx="768765" cy="715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3B1BB0A-B0E3-4136-9553-0B2975E24BC5}"/>
                  </a:ext>
                </a:extLst>
              </p:cNvPr>
              <p:cNvSpPr txBox="1"/>
              <p:nvPr/>
            </p:nvSpPr>
            <p:spPr>
              <a:xfrm>
                <a:off x="1337757" y="2746520"/>
                <a:ext cx="1487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3B1BB0A-B0E3-4136-9553-0B2975E24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757" y="2746520"/>
                <a:ext cx="1487879" cy="307777"/>
              </a:xfrm>
              <a:prstGeom prst="rect">
                <a:avLst/>
              </a:prstGeom>
              <a:blipFill>
                <a:blip r:embed="rId10"/>
                <a:stretch>
                  <a:fillRect l="-847" t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18D216-F624-4C5B-B2D6-2F94F62828D8}"/>
                  </a:ext>
                </a:extLst>
              </p:cNvPr>
              <p:cNvSpPr txBox="1"/>
              <p:nvPr/>
            </p:nvSpPr>
            <p:spPr>
              <a:xfrm>
                <a:off x="3169072" y="2746520"/>
                <a:ext cx="13979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18D216-F624-4C5B-B2D6-2F94F6282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072" y="2746520"/>
                <a:ext cx="1397953" cy="307777"/>
              </a:xfrm>
              <a:prstGeom prst="rect">
                <a:avLst/>
              </a:prstGeom>
              <a:blipFill>
                <a:blip r:embed="rId11"/>
                <a:stretch>
                  <a:fillRect l="-901" t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DFD1C4A-374B-4BCF-B045-7E4D178DA574}"/>
                  </a:ext>
                </a:extLst>
              </p:cNvPr>
              <p:cNvSpPr txBox="1"/>
              <p:nvPr/>
            </p:nvSpPr>
            <p:spPr>
              <a:xfrm>
                <a:off x="4798457" y="2747785"/>
                <a:ext cx="13979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0.0,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DFD1C4A-374B-4BCF-B045-7E4D178DA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457" y="2747785"/>
                <a:ext cx="1397953" cy="307777"/>
              </a:xfrm>
              <a:prstGeom prst="rect">
                <a:avLst/>
              </a:prstGeom>
              <a:blipFill>
                <a:blip r:embed="rId12"/>
                <a:stretch>
                  <a:fillRect l="-901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B20730-12D5-4B32-99BE-A290650E1258}"/>
                  </a:ext>
                </a:extLst>
              </p:cNvPr>
              <p:cNvSpPr txBox="1"/>
              <p:nvPr/>
            </p:nvSpPr>
            <p:spPr>
              <a:xfrm>
                <a:off x="6728826" y="2747785"/>
                <a:ext cx="13853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B20730-12D5-4B32-99BE-A290650E1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826" y="2747785"/>
                <a:ext cx="1385307" cy="307777"/>
              </a:xfrm>
              <a:prstGeom prst="rect">
                <a:avLst/>
              </a:prstGeom>
              <a:blipFill>
                <a:blip r:embed="rId13"/>
                <a:stretch>
                  <a:fillRect l="-909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7304A5A-4773-47B5-8B87-D8E47C535379}"/>
              </a:ext>
            </a:extLst>
          </p:cNvPr>
          <p:cNvSpPr txBox="1"/>
          <p:nvPr/>
        </p:nvSpPr>
        <p:spPr>
          <a:xfrm>
            <a:off x="4000029" y="4718789"/>
            <a:ext cx="124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</a:t>
            </a:r>
          </a:p>
          <a:p>
            <a:pPr algn="ctr"/>
            <a:r>
              <a:rPr lang="en-US" dirty="0"/>
              <a:t>Augmentation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2F71F98-29B0-434C-9B4F-068182B65A1D}"/>
              </a:ext>
            </a:extLst>
          </p:cNvPr>
          <p:cNvCxnSpPr>
            <a:cxnSpLocks/>
            <a:stCxn id="43" idx="0"/>
            <a:endCxn id="44" idx="0"/>
          </p:cNvCxnSpPr>
          <p:nvPr/>
        </p:nvCxnSpPr>
        <p:spPr>
          <a:xfrm rot="5400000" flipH="1" flipV="1">
            <a:off x="2974873" y="1853344"/>
            <a:ext cx="12700" cy="1786352"/>
          </a:xfrm>
          <a:prstGeom prst="curvedConnector3">
            <a:avLst>
              <a:gd name="adj1" fmla="val 3703449"/>
            </a:avLst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BC855560-9CC1-430A-A82B-261CFC9BCD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20823" y="1881521"/>
            <a:ext cx="3693" cy="1710002"/>
          </a:xfrm>
          <a:prstGeom prst="curvedConnector3">
            <a:avLst>
              <a:gd name="adj1" fmla="val -11333252"/>
            </a:avLst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D1471BFB-277A-4475-AE65-A365FE52432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24148" y="1932460"/>
            <a:ext cx="1265" cy="1629385"/>
          </a:xfrm>
          <a:prstGeom prst="curvedConnector3">
            <a:avLst>
              <a:gd name="adj1" fmla="val -36682372"/>
            </a:avLst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238179CF-F80A-4AB0-9BD6-83C7FA8061A8}"/>
              </a:ext>
            </a:extLst>
          </p:cNvPr>
          <p:cNvCxnSpPr>
            <a:cxnSpLocks/>
            <a:stCxn id="6" idx="1"/>
            <a:endCxn id="10" idx="2"/>
          </p:cNvCxnSpPr>
          <p:nvPr/>
        </p:nvCxnSpPr>
        <p:spPr>
          <a:xfrm rot="10800000">
            <a:off x="2067832" y="4925105"/>
            <a:ext cx="515295" cy="490428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4B815DB5-BD13-44EF-8E02-0E92691D162A}"/>
              </a:ext>
            </a:extLst>
          </p:cNvPr>
          <p:cNvCxnSpPr>
            <a:cxnSpLocks/>
            <a:stCxn id="6" idx="3"/>
            <a:endCxn id="13" idx="2"/>
          </p:cNvCxnSpPr>
          <p:nvPr/>
        </p:nvCxnSpPr>
        <p:spPr>
          <a:xfrm flipV="1">
            <a:off x="3388781" y="4927764"/>
            <a:ext cx="483793" cy="48776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32A700EE-FAC0-4895-ADA7-30023878B8DD}"/>
              </a:ext>
            </a:extLst>
          </p:cNvPr>
          <p:cNvCxnSpPr>
            <a:cxnSpLocks/>
            <a:stCxn id="15" idx="1"/>
            <a:endCxn id="17" idx="2"/>
          </p:cNvCxnSpPr>
          <p:nvPr/>
        </p:nvCxnSpPr>
        <p:spPr>
          <a:xfrm rot="10800000">
            <a:off x="5497435" y="4925106"/>
            <a:ext cx="589876" cy="49331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DE40E8BA-FBB8-42D7-A687-818AC6427423}"/>
              </a:ext>
            </a:extLst>
          </p:cNvPr>
          <p:cNvCxnSpPr>
            <a:cxnSpLocks/>
            <a:stCxn id="15" idx="3"/>
            <a:endCxn id="19" idx="2"/>
          </p:cNvCxnSpPr>
          <p:nvPr/>
        </p:nvCxnSpPr>
        <p:spPr>
          <a:xfrm flipV="1">
            <a:off x="6908506" y="4925105"/>
            <a:ext cx="512975" cy="493319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92A2E2A-9F61-409C-A896-D78F3E6F1DF6}"/>
              </a:ext>
            </a:extLst>
          </p:cNvPr>
          <p:cNvSpPr txBox="1"/>
          <p:nvPr/>
        </p:nvSpPr>
        <p:spPr>
          <a:xfrm>
            <a:off x="2649637" y="1942436"/>
            <a:ext cx="67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Similar</a:t>
            </a:r>
            <a:endParaRPr lang="en-US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EC99844-FD51-4A80-948E-57CB6426CCDE}"/>
              </a:ext>
            </a:extLst>
          </p:cNvPr>
          <p:cNvSpPr txBox="1"/>
          <p:nvPr/>
        </p:nvSpPr>
        <p:spPr>
          <a:xfrm>
            <a:off x="4204229" y="1959170"/>
            <a:ext cx="963513" cy="31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Dissimilar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AE4090-625A-364D-AF9B-A1BE40D6A94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67831" y="3952618"/>
            <a:ext cx="6534" cy="2623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C9B74CE-F1A9-E14D-9878-AF9971EFF2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793508" y="3393233"/>
            <a:ext cx="548645" cy="54864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4D6936-12B4-BE42-BA0D-09447EB3C247}"/>
              </a:ext>
            </a:extLst>
          </p:cNvPr>
          <p:cNvCxnSpPr>
            <a:cxnSpLocks/>
          </p:cNvCxnSpPr>
          <p:nvPr/>
        </p:nvCxnSpPr>
        <p:spPr>
          <a:xfrm flipV="1">
            <a:off x="2074365" y="3052388"/>
            <a:ext cx="0" cy="3731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BCEB14B-E498-7841-8BFF-DED2CAA3D7DE}"/>
              </a:ext>
            </a:extLst>
          </p:cNvPr>
          <p:cNvCxnSpPr>
            <a:cxnSpLocks/>
            <a:stCxn id="13" idx="0"/>
            <a:endCxn id="47" idx="1"/>
          </p:cNvCxnSpPr>
          <p:nvPr/>
        </p:nvCxnSpPr>
        <p:spPr>
          <a:xfrm flipH="1" flipV="1">
            <a:off x="3866084" y="3942109"/>
            <a:ext cx="6490" cy="267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FF3B2C-B20A-554F-A336-8F9EB77FC4FE}"/>
              </a:ext>
            </a:extLst>
          </p:cNvPr>
          <p:cNvCxnSpPr>
            <a:cxnSpLocks/>
            <a:stCxn id="47" idx="3"/>
            <a:endCxn id="44" idx="2"/>
          </p:cNvCxnSpPr>
          <p:nvPr/>
        </p:nvCxnSpPr>
        <p:spPr>
          <a:xfrm flipV="1">
            <a:off x="3866084" y="3054297"/>
            <a:ext cx="1965" cy="33916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8A4B801-F664-224E-80DD-FD12E0F06577}"/>
              </a:ext>
            </a:extLst>
          </p:cNvPr>
          <p:cNvSpPr txBox="1"/>
          <p:nvPr/>
        </p:nvSpPr>
        <p:spPr>
          <a:xfrm>
            <a:off x="6046568" y="1938508"/>
            <a:ext cx="69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Similar</a:t>
            </a:r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C092C61-D2E9-9D44-BCA7-1F8B1A7CAFF5}"/>
              </a:ext>
            </a:extLst>
          </p:cNvPr>
          <p:cNvCxnSpPr>
            <a:cxnSpLocks/>
            <a:endCxn id="54" idx="1"/>
          </p:cNvCxnSpPr>
          <p:nvPr/>
        </p:nvCxnSpPr>
        <p:spPr>
          <a:xfrm flipV="1">
            <a:off x="5490688" y="3925970"/>
            <a:ext cx="0" cy="2609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B9EE26FD-39CD-7C41-BC01-16A7047EEB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7138821" y="3361033"/>
            <a:ext cx="548645" cy="548645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E82053-E4CC-5044-9F2B-05EED77966B9}"/>
              </a:ext>
            </a:extLst>
          </p:cNvPr>
          <p:cNvCxnSpPr>
            <a:cxnSpLocks/>
          </p:cNvCxnSpPr>
          <p:nvPr/>
        </p:nvCxnSpPr>
        <p:spPr>
          <a:xfrm flipV="1">
            <a:off x="5490688" y="3039588"/>
            <a:ext cx="6533" cy="4301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3A2B72-13D0-A84F-A94A-D92B57DE4EA0}"/>
              </a:ext>
            </a:extLst>
          </p:cNvPr>
          <p:cNvCxnSpPr>
            <a:cxnSpLocks/>
            <a:stCxn id="19" idx="0"/>
            <a:endCxn id="50" idx="1"/>
          </p:cNvCxnSpPr>
          <p:nvPr/>
        </p:nvCxnSpPr>
        <p:spPr>
          <a:xfrm flipH="1" flipV="1">
            <a:off x="7413144" y="3909678"/>
            <a:ext cx="8337" cy="3000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4A06050-11F8-484D-AA85-B30E91AEEFCB}"/>
              </a:ext>
            </a:extLst>
          </p:cNvPr>
          <p:cNvCxnSpPr>
            <a:cxnSpLocks/>
            <a:stCxn id="50" idx="3"/>
            <a:endCxn id="46" idx="2"/>
          </p:cNvCxnSpPr>
          <p:nvPr/>
        </p:nvCxnSpPr>
        <p:spPr>
          <a:xfrm flipV="1">
            <a:off x="7413144" y="3055562"/>
            <a:ext cx="8336" cy="3054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D1D7A13-B6A5-5A42-9688-8C017D4C9D13}"/>
              </a:ext>
            </a:extLst>
          </p:cNvPr>
          <p:cNvSpPr txBox="1"/>
          <p:nvPr/>
        </p:nvSpPr>
        <p:spPr>
          <a:xfrm>
            <a:off x="4268629" y="3425510"/>
            <a:ext cx="78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E17743-D9BD-9A4C-9AE5-59CB1A347016}"/>
              </a:ext>
            </a:extLst>
          </p:cNvPr>
          <p:cNvSpPr txBox="1"/>
          <p:nvPr/>
        </p:nvSpPr>
        <p:spPr>
          <a:xfrm>
            <a:off x="493801" y="2641329"/>
            <a:ext cx="78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Feature </a:t>
            </a:r>
          </a:p>
          <a:p>
            <a:pPr algn="ctr"/>
            <a:r>
              <a:rPr lang="en-US" dirty="0"/>
              <a:t>vectors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0461E7-6ECB-9D41-B7AD-4FB97DEA5540}"/>
              </a:ext>
            </a:extLst>
          </p:cNvPr>
          <p:cNvSpPr txBox="1"/>
          <p:nvPr/>
        </p:nvSpPr>
        <p:spPr>
          <a:xfrm>
            <a:off x="491279" y="4305817"/>
            <a:ext cx="1037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Augmented</a:t>
            </a:r>
          </a:p>
          <a:p>
            <a:pPr algn="ctr"/>
            <a:r>
              <a:rPr lang="en-US" dirty="0"/>
              <a:t>views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CA74C06-B5D1-E045-9DC6-70976F1986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3591761" y="3393464"/>
            <a:ext cx="548645" cy="5486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9D7D6D6-C4D7-2043-9617-134E7213CC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5216365" y="3377325"/>
            <a:ext cx="548645" cy="5486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FA231-6828-684C-8B8C-A411E425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200906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20" grpId="0"/>
      <p:bldP spid="62" grpId="0"/>
      <p:bldP spid="95" grpId="0"/>
      <p:bldP spid="48" grpId="0"/>
      <p:bldP spid="23" grpId="0"/>
      <p:bldP spid="33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Building a Downstream Classifier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8BA91-6925-47FE-8081-B6FBE343A40D}"/>
              </a:ext>
            </a:extLst>
          </p:cNvPr>
          <p:cNvSpPr txBox="1"/>
          <p:nvPr/>
        </p:nvSpPr>
        <p:spPr>
          <a:xfrm>
            <a:off x="435612" y="2913089"/>
            <a:ext cx="189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Training inputs of </a:t>
            </a:r>
          </a:p>
          <a:p>
            <a:pPr algn="ctr"/>
            <a:r>
              <a:rPr lang="en-US" dirty="0"/>
              <a:t>a downstream task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D825BE-1488-4898-89B6-A610123632D1}"/>
              </a:ext>
            </a:extLst>
          </p:cNvPr>
          <p:cNvCxnSpPr>
            <a:cxnSpLocks/>
          </p:cNvCxnSpPr>
          <p:nvPr/>
        </p:nvCxnSpPr>
        <p:spPr>
          <a:xfrm flipV="1">
            <a:off x="1900609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/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[0.1,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0CDDD64-F82F-4A67-AAE8-4079FFD3F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510" y="1585079"/>
                <a:ext cx="1413891" cy="307777"/>
              </a:xfrm>
              <a:prstGeom prst="rect">
                <a:avLst/>
              </a:prstGeom>
              <a:blipFill>
                <a:blip r:embed="rId4"/>
                <a:stretch>
                  <a:fillRect l="-89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/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[0.2, 0.1,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0.3]</a:t>
                </a: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B324840-426C-4590-8E00-25A99757A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006972"/>
                <a:ext cx="1413893" cy="307777"/>
              </a:xfrm>
              <a:prstGeom prst="rect">
                <a:avLst/>
              </a:prstGeom>
              <a:blipFill>
                <a:blip r:embed="rId5"/>
                <a:stretch>
                  <a:fillRect l="-88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/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[0.3, 0.0,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0.1]</a:t>
                </a: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18771E0-D6A9-4020-B297-F5029B36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56" y="2518639"/>
                <a:ext cx="1477113" cy="307777"/>
              </a:xfrm>
              <a:prstGeom prst="rect">
                <a:avLst/>
              </a:prstGeom>
              <a:blipFill>
                <a:blip r:embed="rId6"/>
                <a:stretch>
                  <a:fillRect l="-84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061FC7B-4E28-4EC4-A569-00C23E73A32F}"/>
              </a:ext>
            </a:extLst>
          </p:cNvPr>
          <p:cNvCxnSpPr>
            <a:cxnSpLocks/>
          </p:cNvCxnSpPr>
          <p:nvPr/>
        </p:nvCxnSpPr>
        <p:spPr>
          <a:xfrm>
            <a:off x="6543675" y="2133040"/>
            <a:ext cx="11229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91CB41-535C-4B0F-9AD2-3FF2DDFEB6CD}"/>
              </a:ext>
            </a:extLst>
          </p:cNvPr>
          <p:cNvSpPr txBox="1"/>
          <p:nvPr/>
        </p:nvSpPr>
        <p:spPr>
          <a:xfrm>
            <a:off x="6489985" y="2183073"/>
            <a:ext cx="114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Supervised </a:t>
            </a:r>
          </a:p>
          <a:p>
            <a:pPr algn="ctr"/>
            <a:r>
              <a:rPr lang="en-US" dirty="0"/>
              <a:t>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150FE-5CD4-40CE-A8BB-C8862E16D330}"/>
              </a:ext>
            </a:extLst>
          </p:cNvPr>
          <p:cNvSpPr txBox="1"/>
          <p:nvPr/>
        </p:nvSpPr>
        <p:spPr>
          <a:xfrm>
            <a:off x="4658080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E8F9D8B-D02F-4D34-B50F-753669341B31}"/>
              </a:ext>
            </a:extLst>
          </p:cNvPr>
          <p:cNvSpPr txBox="1"/>
          <p:nvPr/>
        </p:nvSpPr>
        <p:spPr>
          <a:xfrm>
            <a:off x="7593466" y="2918768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D3D229AC-EDC5-4975-A9DA-D7252E5C6DFF}"/>
              </a:ext>
            </a:extLst>
          </p:cNvPr>
          <p:cNvCxnSpPr>
            <a:cxnSpLocks/>
          </p:cNvCxnSpPr>
          <p:nvPr/>
        </p:nvCxnSpPr>
        <p:spPr>
          <a:xfrm flipV="1">
            <a:off x="3352062" y="218121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5E7A40A8-B347-4D8E-8B21-75912CA6C94D}"/>
              </a:ext>
            </a:extLst>
          </p:cNvPr>
          <p:cNvSpPr txBox="1"/>
          <p:nvPr/>
        </p:nvSpPr>
        <p:spPr>
          <a:xfrm>
            <a:off x="2638294" y="2917528"/>
            <a:ext cx="824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55D9-A944-4565-A156-ADDB414C4070}"/>
              </a:ext>
            </a:extLst>
          </p:cNvPr>
          <p:cNvSpPr txBox="1"/>
          <p:nvPr/>
        </p:nvSpPr>
        <p:spPr>
          <a:xfrm>
            <a:off x="5716960" y="2913087"/>
            <a:ext cx="64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F6BA9-E57D-45C7-9314-E1C76EFE2F46}"/>
              </a:ext>
            </a:extLst>
          </p:cNvPr>
          <p:cNvSpPr txBox="1"/>
          <p:nvPr/>
        </p:nvSpPr>
        <p:spPr>
          <a:xfrm>
            <a:off x="5860155" y="2307690"/>
            <a:ext cx="400110" cy="308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47CE440-4B59-445C-A348-2348FC2F4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63" y="1667415"/>
            <a:ext cx="782547" cy="731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6D4D3-9A2F-4F82-9C49-DD7867D27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89" y="1778755"/>
            <a:ext cx="762021" cy="700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1B49A-3046-458B-988D-A76454C80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079" y="1894557"/>
            <a:ext cx="762021" cy="6962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79B5A9-00B6-D947-8D5E-463C186F3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7528" y="1738968"/>
            <a:ext cx="772653" cy="8093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408426-4EAF-0E45-A381-B8D547BA1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8826" y="1667415"/>
            <a:ext cx="1003448" cy="100344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64EE5B-C11D-4646-B607-11A087098B0C}"/>
              </a:ext>
            </a:extLst>
          </p:cNvPr>
          <p:cNvSpPr txBox="1"/>
          <p:nvPr/>
        </p:nvSpPr>
        <p:spPr>
          <a:xfrm>
            <a:off x="5670148" y="1593005"/>
            <a:ext cx="69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C8183C-1310-5F4D-9D89-3B31100D9045}"/>
              </a:ext>
            </a:extLst>
          </p:cNvPr>
          <p:cNvSpPr txBox="1"/>
          <p:nvPr/>
        </p:nvSpPr>
        <p:spPr>
          <a:xfrm>
            <a:off x="5531004" y="2010445"/>
            <a:ext cx="93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“20 mi/h”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7E48E-07EB-2D47-BD07-0525603C2661}"/>
              </a:ext>
            </a:extLst>
          </p:cNvPr>
          <p:cNvSpPr/>
          <p:nvPr/>
        </p:nvSpPr>
        <p:spPr>
          <a:xfrm>
            <a:off x="5642539" y="2516974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“yield”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1D4DD5-8EC7-B046-9F99-B54DF0187A80}"/>
                  </a:ext>
                </a:extLst>
              </p:cNvPr>
              <p:cNvSpPr txBox="1"/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[0.0, 0.3,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, 0.2]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1D4DD5-8EC7-B046-9F99-B54DF018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432" y="4836489"/>
                <a:ext cx="1602404" cy="307777"/>
              </a:xfrm>
              <a:prstGeom prst="rect">
                <a:avLst/>
              </a:prstGeom>
              <a:blipFill>
                <a:blip r:embed="rId12"/>
                <a:stretch>
                  <a:fillRect l="-78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7F3B01D-31B7-0A44-ABEF-F0F164D81C87}"/>
              </a:ext>
            </a:extLst>
          </p:cNvPr>
          <p:cNvCxnSpPr>
            <a:cxnSpLocks/>
          </p:cNvCxnSpPr>
          <p:nvPr/>
        </p:nvCxnSpPr>
        <p:spPr>
          <a:xfrm flipV="1">
            <a:off x="5722136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04B5D4E-98A5-9945-8501-8D8FE23DD148}"/>
              </a:ext>
            </a:extLst>
          </p:cNvPr>
          <p:cNvCxnSpPr>
            <a:cxnSpLocks/>
          </p:cNvCxnSpPr>
          <p:nvPr/>
        </p:nvCxnSpPr>
        <p:spPr>
          <a:xfrm flipV="1">
            <a:off x="7206355" y="4987338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0E74480-E742-AA48-93A3-AD631B055FDB}"/>
              </a:ext>
            </a:extLst>
          </p:cNvPr>
          <p:cNvSpPr txBox="1"/>
          <p:nvPr/>
        </p:nvSpPr>
        <p:spPr>
          <a:xfrm>
            <a:off x="7949989" y="4837656"/>
            <a:ext cx="891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“stop”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ED663D0-F792-E24B-AF2F-70284EF0718B}"/>
              </a:ext>
            </a:extLst>
          </p:cNvPr>
          <p:cNvCxnSpPr>
            <a:cxnSpLocks/>
          </p:cNvCxnSpPr>
          <p:nvPr/>
        </p:nvCxnSpPr>
        <p:spPr>
          <a:xfrm flipV="1">
            <a:off x="2101777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FE3344B-21C2-854A-9BDE-02B583DB36D7}"/>
              </a:ext>
            </a:extLst>
          </p:cNvPr>
          <p:cNvCxnSpPr>
            <a:cxnSpLocks/>
          </p:cNvCxnSpPr>
          <p:nvPr/>
        </p:nvCxnSpPr>
        <p:spPr>
          <a:xfrm flipV="1">
            <a:off x="3522750" y="5000826"/>
            <a:ext cx="628183" cy="613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CFDA4D9D-82E2-2248-886F-EFB73CB3E4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9081" y="4669387"/>
            <a:ext cx="765030" cy="7371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2B8E99B-F0E2-4A44-987B-48A6CA7040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0939" y="4499102"/>
            <a:ext cx="1003448" cy="100344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501907D-0BA0-2249-8B2F-23343A26B2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0953" y="4578769"/>
            <a:ext cx="772653" cy="80932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0183EB7-D169-9642-9B5A-72181559F812}"/>
              </a:ext>
            </a:extLst>
          </p:cNvPr>
          <p:cNvSpPr txBox="1"/>
          <p:nvPr/>
        </p:nvSpPr>
        <p:spPr>
          <a:xfrm>
            <a:off x="2808982" y="5476099"/>
            <a:ext cx="78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A0390D-764F-904D-810A-777A2A765B83}"/>
              </a:ext>
            </a:extLst>
          </p:cNvPr>
          <p:cNvSpPr txBox="1"/>
          <p:nvPr/>
        </p:nvSpPr>
        <p:spPr>
          <a:xfrm>
            <a:off x="6230898" y="5481504"/>
            <a:ext cx="118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Downstream classifier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D35D7D-8CA3-C34F-8780-0A9A869E058D}"/>
              </a:ext>
            </a:extLst>
          </p:cNvPr>
          <p:cNvSpPr txBox="1"/>
          <p:nvPr/>
        </p:nvSpPr>
        <p:spPr>
          <a:xfrm>
            <a:off x="1015586" y="5476098"/>
            <a:ext cx="112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Testing input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1B1E5D-BC7C-2B49-B102-40E78EE90600}"/>
              </a:ext>
            </a:extLst>
          </p:cNvPr>
          <p:cNvSpPr txBox="1"/>
          <p:nvPr/>
        </p:nvSpPr>
        <p:spPr>
          <a:xfrm>
            <a:off x="4299392" y="5476098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B9F08E-B27B-2C40-8236-D25E307207F6}"/>
              </a:ext>
            </a:extLst>
          </p:cNvPr>
          <p:cNvSpPr txBox="1"/>
          <p:nvPr/>
        </p:nvSpPr>
        <p:spPr>
          <a:xfrm>
            <a:off x="8019852" y="547609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FC4356-F8E8-6240-9491-5B2047E36142}"/>
              </a:ext>
            </a:extLst>
          </p:cNvPr>
          <p:cNvSpPr txBox="1"/>
          <p:nvPr/>
        </p:nvSpPr>
        <p:spPr>
          <a:xfrm>
            <a:off x="4131359" y="2926656"/>
            <a:ext cx="13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vectors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45853B-1C76-4749-951C-0360CDAE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6CC14-3FDD-9F4E-80DE-B9305690C8B0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089428"/>
      </p:ext>
    </p:extLst>
  </p:cSld>
  <p:clrMapOvr>
    <a:masterClrMapping/>
  </p:clrMapOvr>
  <p:transition spd="slow" advTm="4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7" grpId="0"/>
      <p:bldP spid="138" grpId="0"/>
      <p:bldP spid="139" grpId="0"/>
      <p:bldP spid="2" grpId="0"/>
      <p:bldP spid="5" grpId="0"/>
      <p:bldP spid="168" grpId="0"/>
      <p:bldP spid="175" grpId="0"/>
      <p:bldP spid="3" grpId="0"/>
      <p:bldP spid="28" grpId="0"/>
      <p:bldP spid="44" grpId="0"/>
      <p:bldP spid="46" grpId="0"/>
      <p:bldP spid="6" grpId="0"/>
      <p:bldP spid="50" grpId="0"/>
      <p:bldP spid="53" grpId="0"/>
      <p:bldP spid="59" grpId="0"/>
      <p:bldP spid="60" grpId="0"/>
      <p:bldP spid="61" grpId="0"/>
      <p:bldP spid="62" grpId="0"/>
      <p:bldP spid="63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3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3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3|0.3|0.3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3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113425</TotalTime>
  <Words>1890</Words>
  <Application>Microsoft Macintosh PowerPoint</Application>
  <PresentationFormat>On-screen Show (4:3)</PresentationFormat>
  <Paragraphs>699</Paragraphs>
  <Slides>54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等线</vt:lpstr>
      <vt:lpstr>等线 Light</vt:lpstr>
      <vt:lpstr>ＭＳ Ｐゴシック</vt:lpstr>
      <vt:lpstr>Arial</vt:lpstr>
      <vt:lpstr>Calibri</vt:lpstr>
      <vt:lpstr>Calibri Light</vt:lpstr>
      <vt:lpstr>Cambria Math</vt:lpstr>
      <vt:lpstr>Times New Roman</vt:lpstr>
      <vt:lpstr>Times Roman</vt:lpstr>
      <vt:lpstr>Office Theme</vt:lpstr>
      <vt:lpstr>Equation</vt:lpstr>
      <vt:lpstr>PowerPoint Presentation</vt:lpstr>
      <vt:lpstr>Foundation Models are “Operating Systems” of AI</vt:lpstr>
      <vt:lpstr>Security of Foundation Models</vt:lpstr>
      <vt:lpstr>Road Map</vt:lpstr>
      <vt:lpstr>Road Map</vt:lpstr>
      <vt:lpstr>Background on Self-supervised Learning</vt:lpstr>
      <vt:lpstr>Data Augmentation</vt:lpstr>
      <vt:lpstr>Pre-training an Encoder – SimCLR [ICML’20] </vt:lpstr>
      <vt:lpstr>Building a Downstream Classifier</vt:lpstr>
      <vt:lpstr>Backdoor Attack</vt:lpstr>
      <vt:lpstr>Backdoor Attack</vt:lpstr>
      <vt:lpstr>Backdoor Attack</vt:lpstr>
      <vt:lpstr>Backdoor Attack</vt:lpstr>
      <vt:lpstr>Our BadEncoder</vt:lpstr>
      <vt:lpstr>Threat Model</vt:lpstr>
      <vt:lpstr>Key Idea of Our Attack</vt:lpstr>
      <vt:lpstr>Quantifying Effectiveness Goal</vt:lpstr>
      <vt:lpstr>Quantifying Condition I</vt:lpstr>
      <vt:lpstr>Quantifying Condition II</vt:lpstr>
      <vt:lpstr>Quantifying Utility Goal</vt:lpstr>
      <vt:lpstr>Optimization Problem</vt:lpstr>
      <vt:lpstr>Experimental Setup</vt:lpstr>
      <vt:lpstr>Attack Setting</vt:lpstr>
      <vt:lpstr>Evaluating Effectiveness via Attack Success Rate</vt:lpstr>
      <vt:lpstr>BadEncoder Achieves Effectiveness Goal</vt:lpstr>
      <vt:lpstr>Evaluating Utility via Clean Accuracy and Backdoored Accuracy</vt:lpstr>
      <vt:lpstr>BadEncoder Achieves Utility Goal</vt:lpstr>
      <vt:lpstr>Evaluation on Real-world Pre-trained Encoders</vt:lpstr>
      <vt:lpstr>Results for CLIP</vt:lpstr>
      <vt:lpstr>Existing Defenses are Insufficient</vt:lpstr>
      <vt:lpstr>Summary</vt:lpstr>
      <vt:lpstr>Road Map</vt:lpstr>
      <vt:lpstr>Motivation on Data Auditing</vt:lpstr>
      <vt:lpstr>OpenAI’s GPT API</vt:lpstr>
      <vt:lpstr>Auditing Unauthorized Data Use</vt:lpstr>
      <vt:lpstr>Examples of Real-world Unauthorized Data Use</vt:lpstr>
      <vt:lpstr>Our EncoderMI: Membership Inference based Data Auditing for Pre-trained Encoders</vt:lpstr>
      <vt:lpstr>Threat Model: Black-box Access</vt:lpstr>
      <vt:lpstr>Revisiting Encoder Pre-training</vt:lpstr>
      <vt:lpstr>Our Key Observation</vt:lpstr>
      <vt:lpstr>Overview of Our EncoderMI</vt:lpstr>
      <vt:lpstr>Shadow Training Setup</vt:lpstr>
      <vt:lpstr>Pre-training a Shadow Encoder</vt:lpstr>
      <vt:lpstr>Constructing a Training Set for Inference Classifier</vt:lpstr>
      <vt:lpstr>Building an Inference Classifier</vt:lpstr>
      <vt:lpstr>Experimental Setup</vt:lpstr>
      <vt:lpstr>Evaluation Metrics</vt:lpstr>
      <vt:lpstr>EncoderMI is Effective</vt:lpstr>
      <vt:lpstr>Evaluation on CLIP</vt:lpstr>
      <vt:lpstr>EncoderMI is Effective for CLIP</vt:lpstr>
      <vt:lpstr>Summary</vt:lpstr>
      <vt:lpstr>StolenEncoder</vt:lpstr>
      <vt:lpstr>Robust Encoder as a Service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AttriGuard: A Practical Defense Against Attribute Inference Attacks via Adversarial Machine Leanring</dc:title>
  <dc:creator>Microsoft Office User</dc:creator>
  <cp:lastModifiedBy>Microsoft Office User</cp:lastModifiedBy>
  <cp:revision>3150</cp:revision>
  <dcterms:created xsi:type="dcterms:W3CDTF">2018-09-19T16:29:08Z</dcterms:created>
  <dcterms:modified xsi:type="dcterms:W3CDTF">2023-06-23T23:19:41Z</dcterms:modified>
</cp:coreProperties>
</file>